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945" r:id="rId2"/>
    <p:sldId id="946" r:id="rId3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3C1"/>
    <a:srgbClr val="2F528F"/>
    <a:srgbClr val="17468F"/>
    <a:srgbClr val="F7A8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71" autoAdjust="0"/>
    <p:restoredTop sz="94660" autoAdjust="0"/>
  </p:normalViewPr>
  <p:slideViewPr>
    <p:cSldViewPr snapToGrid="0">
      <p:cViewPr varScale="1">
        <p:scale>
          <a:sx n="122" d="100"/>
          <a:sy n="122" d="100"/>
        </p:scale>
        <p:origin x="379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3206" y="77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C75D4-32ED-43A3-993C-1846CA2D4063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78D6E-4443-4731-A71D-490B86DD80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3543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8D7A1F-B957-42EB-89EB-67D70F97A7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DB17678-F1FD-47BE-8138-5099B5A889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A9CD08-96D7-4B05-9AFB-32229C44B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316-7689-4E3C-ADB1-EF0EE5B0AF96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40619C-0646-49F3-BC3E-4F2573ABB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BB2D5D-926B-48CD-88D2-D7481AE5B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90EF-F266-4F2F-AEC4-FDF8BA2E8E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3774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3CA398-D7F2-4A91-9527-6EC744E92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6E704B-EECB-40C7-B5C7-64F594A54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F3AAC0-382D-4B1E-B8E8-5C5C0742C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316-7689-4E3C-ADB1-EF0EE5B0AF96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610302-C48D-46E2-BD10-F6136EB02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B3B227-6C1C-4814-8228-E651E95A2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90EF-F266-4F2F-AEC4-FDF8BA2E8E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0291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EE885D-F1E2-4E74-896D-B84640D80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7108A9-9CEF-4BC6-97BD-81D57B02E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6EB76F-1BF6-4D3C-AD3A-CED7654F9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316-7689-4E3C-ADB1-EF0EE5B0AF96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6702DA-1FA2-4AE0-AB31-F306AD92A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FA110B-05FE-4A29-B8CB-C8FCDE301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90EF-F266-4F2F-AEC4-FDF8BA2E8E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838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312FEF-BE3D-43CD-9E44-9D58B37D0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A045C9-5B87-4077-A96A-3B062FFF7F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2589A5-6B7A-40D9-B745-E61823A20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1A90B3-2E40-4516-9193-E8FED8295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316-7689-4E3C-ADB1-EF0EE5B0AF96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51508C-65D5-4327-9DCF-528B1E7C8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F04A94-2AD1-47BA-A91A-265E9B175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90EF-F266-4F2F-AEC4-FDF8BA2E8E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246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F0822A-3ADA-4F3D-84C4-83BE54206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92950B5-E99C-4271-B03E-D103BA380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22DB2C-D8CC-4ED1-B2EB-64A936824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1BCC6E-133A-4BAC-A5A8-72E0958EFB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C648C7D-014D-460C-928A-84B467EC8D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EF0D504-2275-49B2-BB99-809E4AB05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316-7689-4E3C-ADB1-EF0EE5B0AF96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AB727ED-2D5C-42D4-B472-06402E46F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5587647-5DCD-42C8-9407-762C0A483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90EF-F266-4F2F-AEC4-FDF8BA2E8E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0700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C75524-9C47-4468-8121-89CF7F3D2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5250133-168D-45A4-9406-63C84EED3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316-7689-4E3C-ADB1-EF0EE5B0AF96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D50FED2-552F-47F0-AD9F-96BE89411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13CA965-CCCD-4752-A878-97DB24AB6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90EF-F266-4F2F-AEC4-FDF8BA2E8E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3019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7D6ECD-A9D3-4549-B9A6-BBD843A33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316-7689-4E3C-ADB1-EF0EE5B0AF96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AFD30CB-43C7-46E5-9999-CC666E6A4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4E8525E-D13C-46B9-A915-CDD71AEAA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90EF-F266-4F2F-AEC4-FDF8BA2E8E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2399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73CD8B-00DE-49BE-AC5F-D2AD6BB43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CB1AA6-5444-43F8-9169-65B736BBE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A106FB-0408-4D1A-B835-5ABF2D6A2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C118BA-C140-4B30-9C73-EEFCC12E2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316-7689-4E3C-ADB1-EF0EE5B0AF96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DAB9DE-58D7-4777-BB24-EDA3DA2F3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4C034B-C036-4E7C-A771-D0D42F0D8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90EF-F266-4F2F-AEC4-FDF8BA2E8E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28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1E03E-8E3B-494F-9DC1-765822B49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E54EEEB-7C50-4560-BC73-482A18B200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3495CC6-5903-4E15-9FAA-F41CE264B3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466E3D9-568D-4638-941D-C8FABA3C3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316-7689-4E3C-ADB1-EF0EE5B0AF96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991037C-9E83-48BC-BF43-1D12944EC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1E45B59-0F75-4AB4-9033-E0448EF10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90EF-F266-4F2F-AEC4-FDF8BA2E8E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5314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ACB700-5A10-4AAA-951E-18F1E0F30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F6F6E2-20DA-4056-85A4-EC81D0C328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1C231A-DCBD-428D-A558-DC6E98820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316-7689-4E3C-ADB1-EF0EE5B0AF96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70DF82-B5DD-4D22-B04B-AF1BDC896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C40A8F-9960-4708-9784-39A886372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90EF-F266-4F2F-AEC4-FDF8BA2E8E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8049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E10F292-C66F-4D52-95D1-95BC049550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FE9C58E-CCCA-4F20-B4C7-247E8BC0A0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896802-614C-42FB-9071-F6302B057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AD316-7689-4E3C-ADB1-EF0EE5B0AF96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23091C-5058-4B1C-B4C1-DB911308A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7B4DED-C557-489F-8C04-BF2D39FA7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D90EF-F266-4F2F-AEC4-FDF8BA2E8E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518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D142BD4-3BED-4190-ABEB-0D0C5704E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E539F9-A7A7-4A67-B76A-EE4E38D8E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20AAC4-7DE8-4D80-B4D3-0565BCDC27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AD316-7689-4E3C-ADB1-EF0EE5B0AF96}" type="datetimeFigureOut">
              <a:rPr lang="fr-FR" smtClean="0"/>
              <a:t>10/05/2023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30DDC3-CBED-4FE3-BE92-A8FE73D8DB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93B5A6-750C-492D-870E-0FC641CE9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D90EF-F266-4F2F-AEC4-FDF8BA2E8E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1018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hat.whatsapp.com/GpgaCkA3llCLbRhRyL6yh4" TargetMode="External"/><Relationship Id="rId13" Type="http://schemas.openxmlformats.org/officeDocument/2006/relationships/hyperlink" Target="https://chat.whatsapp.com/IYsaHvziXlrJmcpJ648RNq" TargetMode="External"/><Relationship Id="rId3" Type="http://schemas.openxmlformats.org/officeDocument/2006/relationships/hyperlink" Target="https://chat.whatsapp.com/B9XswgEFYZkArIuDuOQFVy" TargetMode="External"/><Relationship Id="rId7" Type="http://schemas.openxmlformats.org/officeDocument/2006/relationships/hyperlink" Target="https://chat.whatsapp.com/I29vfPuC2ktJyyxz1gCylu" TargetMode="External"/><Relationship Id="rId12" Type="http://schemas.openxmlformats.org/officeDocument/2006/relationships/hyperlink" Target="https://chat.whatsapp.com/L9oSE6LerRdBbHoDyy5Ng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hat.whatsapp.com/KWYfwsC1TBpFR3yRjtDsU8" TargetMode="External"/><Relationship Id="rId11" Type="http://schemas.openxmlformats.org/officeDocument/2006/relationships/hyperlink" Target="https://chat.whatsapp.com/D78Vbetmpl60WWU9L5roTd" TargetMode="External"/><Relationship Id="rId5" Type="http://schemas.openxmlformats.org/officeDocument/2006/relationships/hyperlink" Target="https://chat.whatsapp.com/HtWNe1DRpxoGAPzzLIChG5" TargetMode="External"/><Relationship Id="rId10" Type="http://schemas.openxmlformats.org/officeDocument/2006/relationships/hyperlink" Target="https://chat.whatsapp.com/I4pUen6gGf04utB3xHVIJ8" TargetMode="External"/><Relationship Id="rId4" Type="http://schemas.openxmlformats.org/officeDocument/2006/relationships/hyperlink" Target="https://chat.whatsapp.com/GiTndQcVVgvLRf9zqPzgkD" TargetMode="External"/><Relationship Id="rId9" Type="http://schemas.openxmlformats.org/officeDocument/2006/relationships/hyperlink" Target="https://chat.whatsapp.com/I4T8bkk19jGIWWAARtDeZb" TargetMode="External"/><Relationship Id="rId14" Type="http://schemas.openxmlformats.org/officeDocument/2006/relationships/hyperlink" Target="https://chat.whatsapp.com/FJTkOxQy9CWHBpu9OnT2mS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chat.whatsapp.com/GpgaCkA3llCLbRhRyL6yh4" TargetMode="External"/><Relationship Id="rId13" Type="http://schemas.openxmlformats.org/officeDocument/2006/relationships/hyperlink" Target="https://chat.whatsapp.com/IYsaHvziXlrJmcpJ648RNq" TargetMode="External"/><Relationship Id="rId3" Type="http://schemas.openxmlformats.org/officeDocument/2006/relationships/hyperlink" Target="https://chat.whatsapp.com/B9XswgEFYZkArIuDuOQFVy" TargetMode="External"/><Relationship Id="rId7" Type="http://schemas.openxmlformats.org/officeDocument/2006/relationships/hyperlink" Target="https://chat.whatsapp.com/I29vfPuC2ktJyyxz1gCylu" TargetMode="External"/><Relationship Id="rId12" Type="http://schemas.openxmlformats.org/officeDocument/2006/relationships/hyperlink" Target="https://chat.whatsapp.com/L9oSE6LerRdBbHoDyy5Ng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hat.whatsapp.com/KWYfwsC1TBpFR3yRjtDsU8" TargetMode="External"/><Relationship Id="rId11" Type="http://schemas.openxmlformats.org/officeDocument/2006/relationships/hyperlink" Target="https://chat.whatsapp.com/D78Vbetmpl60WWU9L5roTd" TargetMode="External"/><Relationship Id="rId5" Type="http://schemas.openxmlformats.org/officeDocument/2006/relationships/hyperlink" Target="https://chat.whatsapp.com/HtWNe1DRpxoGAPzzLIChG5" TargetMode="External"/><Relationship Id="rId10" Type="http://schemas.openxmlformats.org/officeDocument/2006/relationships/hyperlink" Target="https://chat.whatsapp.com/I4pUen6gGf04utB3xHVIJ8" TargetMode="External"/><Relationship Id="rId4" Type="http://schemas.openxmlformats.org/officeDocument/2006/relationships/hyperlink" Target="https://chat.whatsapp.com/GiTndQcVVgvLRf9zqPzgkD" TargetMode="External"/><Relationship Id="rId9" Type="http://schemas.openxmlformats.org/officeDocument/2006/relationships/hyperlink" Target="https://chat.whatsapp.com/I4T8bkk19jGIWWAARtDeZb" TargetMode="External"/><Relationship Id="rId14" Type="http://schemas.openxmlformats.org/officeDocument/2006/relationships/hyperlink" Target="https://chat.whatsapp.com/FJTkOxQy9CWHBpu9OnT2m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e 55">
            <a:extLst>
              <a:ext uri="{FF2B5EF4-FFF2-40B4-BE49-F238E27FC236}">
                <a16:creationId xmlns:a16="http://schemas.microsoft.com/office/drawing/2014/main" id="{5864C6F6-1637-100A-612C-D62A314471D7}"/>
              </a:ext>
            </a:extLst>
          </p:cNvPr>
          <p:cNvGrpSpPr/>
          <p:nvPr/>
        </p:nvGrpSpPr>
        <p:grpSpPr>
          <a:xfrm>
            <a:off x="10181038" y="3626954"/>
            <a:ext cx="1946309" cy="573879"/>
            <a:chOff x="7743978" y="90372"/>
            <a:chExt cx="4153384" cy="1224645"/>
          </a:xfrm>
        </p:grpSpPr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AEE9625E-5495-9F07-95F6-A21C7FB73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9542" y="90372"/>
              <a:ext cx="2487820" cy="970250"/>
            </a:xfrm>
            <a:prstGeom prst="rect">
              <a:avLst/>
            </a:prstGeom>
          </p:spPr>
        </p:pic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B721EED7-590E-3953-9BFF-39C95F70F154}"/>
                </a:ext>
              </a:extLst>
            </p:cNvPr>
            <p:cNvSpPr txBox="1"/>
            <p:nvPr/>
          </p:nvSpPr>
          <p:spPr>
            <a:xfrm>
              <a:off x="7743978" y="720437"/>
              <a:ext cx="3276318" cy="594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300" b="1">
                  <a:solidFill>
                    <a:srgbClr val="17468F"/>
                  </a:solidFill>
                </a:rPr>
                <a:t>Beaulieu Côte d’Azur</a:t>
              </a:r>
            </a:p>
          </p:txBody>
        </p:sp>
      </p:grpSp>
      <p:sp>
        <p:nvSpPr>
          <p:cNvPr id="135" name="ZoneTexte 134">
            <a:extLst>
              <a:ext uri="{FF2B5EF4-FFF2-40B4-BE49-F238E27FC236}">
                <a16:creationId xmlns:a16="http://schemas.microsoft.com/office/drawing/2014/main" id="{3F33CCC5-AA1A-A3ED-B2CC-4A4920C77069}"/>
              </a:ext>
            </a:extLst>
          </p:cNvPr>
          <p:cNvSpPr txBox="1"/>
          <p:nvPr/>
        </p:nvSpPr>
        <p:spPr>
          <a:xfrm>
            <a:off x="2922990" y="2249917"/>
            <a:ext cx="25383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Alain DAUJON </a:t>
            </a:r>
            <a:r>
              <a:rPr lang="fr-FR" sz="1200" b="1"/>
              <a:t>[Référent]</a:t>
            </a:r>
          </a:p>
          <a:p>
            <a:r>
              <a:rPr lang="fr-FR" sz="1200"/>
              <a:t>• Bernard ROUSSELOT</a:t>
            </a:r>
          </a:p>
          <a:p>
            <a:r>
              <a:rPr lang="fr-FR" sz="1200"/>
              <a:t>• Anne-Caroline ROUSSELOT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976BA71-151C-047A-1E2F-E1896523F0AB}"/>
              </a:ext>
            </a:extLst>
          </p:cNvPr>
          <p:cNvSpPr txBox="1"/>
          <p:nvPr/>
        </p:nvSpPr>
        <p:spPr>
          <a:xfrm>
            <a:off x="0" y="3657185"/>
            <a:ext cx="29491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>
                <a:solidFill>
                  <a:srgbClr val="17468F"/>
                </a:solidFill>
              </a:rPr>
              <a:t>( mis à jour au 17/01/2023 )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F45B7C-278A-B10F-8873-ED0CDBB95A2F}"/>
              </a:ext>
            </a:extLst>
          </p:cNvPr>
          <p:cNvSpPr txBox="1"/>
          <p:nvPr/>
        </p:nvSpPr>
        <p:spPr>
          <a:xfrm>
            <a:off x="4012249" y="3635547"/>
            <a:ext cx="3727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spc="300">
                <a:solidFill>
                  <a:srgbClr val="17468F"/>
                </a:solidFill>
              </a:rPr>
              <a:t>QUI FAIT QUOI?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A8EA2D0-843B-BEE2-3E77-6E2AF8B3C966}"/>
              </a:ext>
            </a:extLst>
          </p:cNvPr>
          <p:cNvSpPr/>
          <p:nvPr/>
        </p:nvSpPr>
        <p:spPr>
          <a:xfrm>
            <a:off x="5403273" y="1518994"/>
            <a:ext cx="884576" cy="447873"/>
          </a:xfrm>
          <a:prstGeom prst="rect">
            <a:avLst/>
          </a:prstGeom>
          <a:solidFill>
            <a:srgbClr val="17468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CFFA0B0E-B1BD-C225-C90F-88A3C206C129}"/>
              </a:ext>
            </a:extLst>
          </p:cNvPr>
          <p:cNvSpPr/>
          <p:nvPr/>
        </p:nvSpPr>
        <p:spPr>
          <a:xfrm>
            <a:off x="9489" y="54226"/>
            <a:ext cx="5458122" cy="334698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4EDEF84-FDC7-C69E-7507-E27B459AFCBC}"/>
              </a:ext>
            </a:extLst>
          </p:cNvPr>
          <p:cNvSpPr txBox="1"/>
          <p:nvPr/>
        </p:nvSpPr>
        <p:spPr>
          <a:xfrm>
            <a:off x="0" y="0"/>
            <a:ext cx="5480137" cy="369332"/>
          </a:xfrm>
          <a:prstGeom prst="rect">
            <a:avLst/>
          </a:prstGeom>
          <a:solidFill>
            <a:srgbClr val="2F528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spc="300">
                <a:solidFill>
                  <a:srgbClr val="FFFF00"/>
                </a:solidFill>
              </a:rPr>
              <a:t>ÉQUIPES</a:t>
            </a:r>
            <a:r>
              <a:rPr lang="fr-FR" b="1" spc="300">
                <a:solidFill>
                  <a:schemeClr val="bg1"/>
                </a:solidFill>
              </a:rPr>
              <a:t> MANIFESTATIONS</a:t>
            </a:r>
            <a:endParaRPr lang="fr-FR" sz="1400" spc="300">
              <a:solidFill>
                <a:schemeClr val="bg1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D0F4047-0899-A847-4C10-BC8C1A8C0117}"/>
              </a:ext>
            </a:extLst>
          </p:cNvPr>
          <p:cNvSpPr txBox="1"/>
          <p:nvPr/>
        </p:nvSpPr>
        <p:spPr>
          <a:xfrm>
            <a:off x="77424" y="338496"/>
            <a:ext cx="2349426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3"/>
              </a:rPr>
              <a:t>ÉQUIPE 11</a:t>
            </a:r>
            <a:r>
              <a:rPr lang="fr-FR" sz="1400" b="1" baseline="30000">
                <a:solidFill>
                  <a:srgbClr val="2F528F"/>
                </a:solidFill>
                <a:hlinkClick r:id="rId3"/>
              </a:rPr>
              <a:t>ème</a:t>
            </a:r>
            <a:r>
              <a:rPr lang="fr-FR" sz="1400" b="1">
                <a:solidFill>
                  <a:srgbClr val="2F528F"/>
                </a:solidFill>
                <a:hlinkClick r:id="rId3"/>
              </a:rPr>
              <a:t> GALA DU ROTARY</a:t>
            </a:r>
            <a:endParaRPr lang="fr-FR" sz="1400" b="1" dirty="0">
              <a:solidFill>
                <a:srgbClr val="2F528F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B44BDE05-2939-CF40-7038-12DFB49BF756}"/>
              </a:ext>
            </a:extLst>
          </p:cNvPr>
          <p:cNvSpPr txBox="1"/>
          <p:nvPr/>
        </p:nvSpPr>
        <p:spPr>
          <a:xfrm>
            <a:off x="77424" y="1414958"/>
            <a:ext cx="1477969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4"/>
              </a:rPr>
              <a:t>ÉQUIPES </a:t>
            </a:r>
            <a:r>
              <a:rPr lang="fr-FR" sz="1400" b="1" dirty="0">
                <a:solidFill>
                  <a:srgbClr val="2F528F"/>
                </a:solidFill>
                <a:hlinkClick r:id="rId4"/>
              </a:rPr>
              <a:t>TOURNOIS</a:t>
            </a:r>
            <a:endParaRPr lang="fr-FR" sz="1400" b="1" dirty="0">
              <a:solidFill>
                <a:srgbClr val="2F528F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8CD190AE-E9A2-F436-1E1F-F8921C1337E7}"/>
              </a:ext>
            </a:extLst>
          </p:cNvPr>
          <p:cNvSpPr txBox="1"/>
          <p:nvPr/>
        </p:nvSpPr>
        <p:spPr>
          <a:xfrm>
            <a:off x="77424" y="2477595"/>
            <a:ext cx="2674194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5"/>
              </a:rPr>
              <a:t>ÉQUIPE RENCONTRES 3 CORNICHES</a:t>
            </a:r>
            <a:endParaRPr lang="fr-FR" sz="1400" b="1" dirty="0">
              <a:solidFill>
                <a:srgbClr val="2F528F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F3FF3D04-5BB0-547E-F5F9-9782722BC38B}"/>
              </a:ext>
            </a:extLst>
          </p:cNvPr>
          <p:cNvSpPr txBox="1"/>
          <p:nvPr/>
        </p:nvSpPr>
        <p:spPr>
          <a:xfrm>
            <a:off x="3005351" y="2033452"/>
            <a:ext cx="1750479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6"/>
              </a:rPr>
              <a:t>ÉQUIPE VIDE-GRENIERS</a:t>
            </a:r>
            <a:endParaRPr lang="fr-FR" sz="1400" b="1">
              <a:solidFill>
                <a:srgbClr val="2F528F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EEAD15CE-499A-8391-651D-54C5874D02D7}"/>
              </a:ext>
            </a:extLst>
          </p:cNvPr>
          <p:cNvSpPr txBox="1"/>
          <p:nvPr/>
        </p:nvSpPr>
        <p:spPr>
          <a:xfrm>
            <a:off x="3026289" y="343010"/>
            <a:ext cx="1210268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7"/>
              </a:rPr>
              <a:t>ÉQUIPE VENTES</a:t>
            </a:r>
            <a:r>
              <a:rPr lang="fr-FR" sz="1400" b="1">
                <a:solidFill>
                  <a:srgbClr val="2F528F"/>
                </a:solidFill>
              </a:rPr>
              <a:t> </a:t>
            </a:r>
          </a:p>
        </p:txBody>
      </p: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3108AC2D-88C2-1CB4-55BE-CA0778797E2C}"/>
              </a:ext>
            </a:extLst>
          </p:cNvPr>
          <p:cNvGrpSpPr/>
          <p:nvPr/>
        </p:nvGrpSpPr>
        <p:grpSpPr>
          <a:xfrm rot="16200000">
            <a:off x="2478132" y="3444658"/>
            <a:ext cx="1872641" cy="914400"/>
            <a:chOff x="5108266" y="2165043"/>
            <a:chExt cx="1597346" cy="575506"/>
          </a:xfrm>
        </p:grpSpPr>
        <p:sp>
          <p:nvSpPr>
            <p:cNvPr id="73" name="Triangle isocèle 72">
              <a:extLst>
                <a:ext uri="{FF2B5EF4-FFF2-40B4-BE49-F238E27FC236}">
                  <a16:creationId xmlns:a16="http://schemas.microsoft.com/office/drawing/2014/main" id="{3C44931E-9520-5CC7-BD48-D285240906C4}"/>
                </a:ext>
              </a:extLst>
            </p:cNvPr>
            <p:cNvSpPr/>
            <p:nvPr/>
          </p:nvSpPr>
          <p:spPr>
            <a:xfrm rot="5400000">
              <a:off x="6231669" y="2266606"/>
              <a:ext cx="575506" cy="372380"/>
            </a:xfrm>
            <a:prstGeom prst="triangle">
              <a:avLst/>
            </a:prstGeom>
            <a:solidFill>
              <a:srgbClr val="17468F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highlight>
                  <a:srgbClr val="2F528F"/>
                </a:highlight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605BED5-E0B2-C748-9EBC-1C153FCDE5EF}"/>
                </a:ext>
              </a:extLst>
            </p:cNvPr>
            <p:cNvSpPr/>
            <p:nvPr/>
          </p:nvSpPr>
          <p:spPr>
            <a:xfrm>
              <a:off x="5108266" y="2316938"/>
              <a:ext cx="1354410" cy="281883"/>
            </a:xfrm>
            <a:prstGeom prst="rect">
              <a:avLst/>
            </a:prstGeom>
            <a:solidFill>
              <a:srgbClr val="17468F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8" name="ZoneTexte 47">
            <a:extLst>
              <a:ext uri="{FF2B5EF4-FFF2-40B4-BE49-F238E27FC236}">
                <a16:creationId xmlns:a16="http://schemas.microsoft.com/office/drawing/2014/main" id="{109D209A-7D12-1DA8-D5FE-85A57A3D5835}"/>
              </a:ext>
            </a:extLst>
          </p:cNvPr>
          <p:cNvSpPr txBox="1"/>
          <p:nvPr/>
        </p:nvSpPr>
        <p:spPr>
          <a:xfrm>
            <a:off x="3010178" y="1083768"/>
            <a:ext cx="1476302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 dirty="0">
                <a:solidFill>
                  <a:srgbClr val="2F528F"/>
                </a:solidFill>
                <a:hlinkClick r:id="rId8"/>
              </a:rPr>
              <a:t>ÉQUIPE CRÉATIONS </a:t>
            </a:r>
            <a:endParaRPr lang="fr-FR" sz="1400" b="1" dirty="0">
              <a:solidFill>
                <a:srgbClr val="2F528F"/>
              </a:solidFill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144671E3-AFBC-7719-4B1B-14E067DAE618}"/>
              </a:ext>
            </a:extLst>
          </p:cNvPr>
          <p:cNvSpPr txBox="1"/>
          <p:nvPr/>
        </p:nvSpPr>
        <p:spPr>
          <a:xfrm>
            <a:off x="-4937" y="1640400"/>
            <a:ext cx="29071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/>
              <a:t>[Padel] :</a:t>
            </a:r>
            <a:r>
              <a:rPr lang="fr-FR" sz="1200"/>
              <a:t> </a:t>
            </a:r>
            <a:r>
              <a:rPr lang="fr-FR" sz="1200" b="1">
                <a:solidFill>
                  <a:srgbClr val="FF0000"/>
                </a:solidFill>
              </a:rPr>
              <a:t>Frédéric ROUCAYROL</a:t>
            </a:r>
            <a:endParaRPr lang="fr-FR" sz="1200" b="1"/>
          </a:p>
          <a:p>
            <a:r>
              <a:rPr lang="fr-FR" sz="1200" b="1"/>
              <a:t>[Foot] :</a:t>
            </a:r>
            <a:r>
              <a:rPr lang="fr-FR" sz="1200"/>
              <a:t> </a:t>
            </a:r>
            <a:r>
              <a:rPr lang="fr-FR" sz="1200" b="1">
                <a:solidFill>
                  <a:srgbClr val="FF0000"/>
                </a:solidFill>
              </a:rPr>
              <a:t>Marcel HUBER</a:t>
            </a:r>
          </a:p>
          <a:p>
            <a:r>
              <a:rPr lang="fr-FR" sz="1200" b="1"/>
              <a:t>[Pétanque] :</a:t>
            </a:r>
            <a:r>
              <a:rPr lang="fr-FR" sz="1200"/>
              <a:t> </a:t>
            </a:r>
            <a:r>
              <a:rPr lang="fr-FR" sz="1200" b="1">
                <a:solidFill>
                  <a:srgbClr val="FF0000"/>
                </a:solidFill>
              </a:rPr>
              <a:t>Antony GROEBERT</a:t>
            </a:r>
            <a:endParaRPr lang="fr-FR" sz="1200" b="1"/>
          </a:p>
          <a:p>
            <a:r>
              <a:rPr lang="fr-FR" sz="1200"/>
              <a:t>• Robin OODUNT</a:t>
            </a:r>
            <a:endParaRPr lang="fr-FR" sz="1200" b="1" dirty="0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84072557-A3D1-E7CD-79A1-E2451B872840}"/>
              </a:ext>
            </a:extLst>
          </p:cNvPr>
          <p:cNvSpPr txBox="1"/>
          <p:nvPr/>
        </p:nvSpPr>
        <p:spPr>
          <a:xfrm>
            <a:off x="2924802" y="548678"/>
            <a:ext cx="23205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Nathalie DE PREST</a:t>
            </a:r>
          </a:p>
          <a:p>
            <a:r>
              <a:rPr lang="fr-FR" sz="1200"/>
              <a:t>• Ludovic HUBLER • Eric ROSSY </a:t>
            </a:r>
            <a:endParaRPr lang="fr-FR" sz="1200" b="1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FA6DB7CB-C0F4-B9EA-2A4B-E4C878109339}"/>
              </a:ext>
            </a:extLst>
          </p:cNvPr>
          <p:cNvSpPr txBox="1"/>
          <p:nvPr/>
        </p:nvSpPr>
        <p:spPr>
          <a:xfrm>
            <a:off x="-4937" y="2689786"/>
            <a:ext cx="3299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Arnaud LECHALONY</a:t>
            </a:r>
          </a:p>
          <a:p>
            <a:r>
              <a:rPr lang="fr-FR" sz="1200"/>
              <a:t>• Massimo SIMONCELLI • Nathalie DE PREST</a:t>
            </a:r>
          </a:p>
          <a:p>
            <a:r>
              <a:rPr lang="fr-FR" sz="1200"/>
              <a:t>• Daniele BATTAGLIO • Jean-François DIETERICH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C43F5A65-FE67-AB5C-AA85-1B9A0B131FA3}"/>
              </a:ext>
            </a:extLst>
          </p:cNvPr>
          <p:cNvSpPr txBox="1"/>
          <p:nvPr/>
        </p:nvSpPr>
        <p:spPr>
          <a:xfrm>
            <a:off x="2940007" y="1287762"/>
            <a:ext cx="25648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Yvette COTTIER</a:t>
            </a:r>
            <a:endParaRPr lang="fr-FR" sz="1200" b="1"/>
          </a:p>
          <a:p>
            <a:r>
              <a:rPr lang="fr-FR" sz="1200"/>
              <a:t> • Isabelle GIANTON • Agnès DAUJON</a:t>
            </a:r>
          </a:p>
          <a:p>
            <a:r>
              <a:rPr lang="fr-FR" sz="1200"/>
              <a:t>• Anne-Caroline ROUSSELOT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29375202-A26C-3A7E-224F-EF8822CC3C47}"/>
              </a:ext>
            </a:extLst>
          </p:cNvPr>
          <p:cNvSpPr txBox="1"/>
          <p:nvPr/>
        </p:nvSpPr>
        <p:spPr>
          <a:xfrm>
            <a:off x="-4937" y="553401"/>
            <a:ext cx="27111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Tatiana DELIQUY CASERTA</a:t>
            </a:r>
          </a:p>
          <a:p>
            <a:r>
              <a:rPr lang="fr-FR" sz="1200"/>
              <a:t>• Jean-François DIETERICH</a:t>
            </a:r>
            <a:endParaRPr lang="fr-FR" sz="1200" b="1"/>
          </a:p>
          <a:p>
            <a:r>
              <a:rPr lang="fr-FR" sz="1200"/>
              <a:t>• Hervé LALLI • Thierry NAIDU</a:t>
            </a:r>
          </a:p>
          <a:p>
            <a:r>
              <a:rPr lang="fr-FR" sz="1200"/>
              <a:t>• Sylviane MATHIEU • Thierry DEBIEZ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2F013AD2-638E-3DCE-EB18-7EE417CA5591}"/>
              </a:ext>
            </a:extLst>
          </p:cNvPr>
          <p:cNvSpPr txBox="1"/>
          <p:nvPr/>
        </p:nvSpPr>
        <p:spPr>
          <a:xfrm rot="16200000">
            <a:off x="2771767" y="3432762"/>
            <a:ext cx="12901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>
                <a:solidFill>
                  <a:schemeClr val="bg1"/>
                </a:solidFill>
              </a:rPr>
              <a:t>COORDONNER</a:t>
            </a:r>
          </a:p>
          <a:p>
            <a:pPr algn="ctr"/>
            <a:r>
              <a:rPr lang="fr-FR" sz="1100" b="1">
                <a:solidFill>
                  <a:schemeClr val="bg1"/>
                </a:solidFill>
              </a:rPr>
              <a:t>LES ÉQUIPES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DF47534-6A80-D8BD-BA55-A5B8D33F2381}"/>
              </a:ext>
            </a:extLst>
          </p:cNvPr>
          <p:cNvSpPr/>
          <p:nvPr/>
        </p:nvSpPr>
        <p:spPr>
          <a:xfrm>
            <a:off x="360217" y="4193817"/>
            <a:ext cx="11831783" cy="2650836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FB2C494-6562-858D-78B9-628F1921CBCD}"/>
              </a:ext>
            </a:extLst>
          </p:cNvPr>
          <p:cNvCxnSpPr>
            <a:cxnSpLocks/>
          </p:cNvCxnSpPr>
          <p:nvPr/>
        </p:nvCxnSpPr>
        <p:spPr>
          <a:xfrm>
            <a:off x="369455" y="4826656"/>
            <a:ext cx="11822545" cy="0"/>
          </a:xfrm>
          <a:prstGeom prst="line">
            <a:avLst/>
          </a:prstGeom>
          <a:ln w="25400">
            <a:solidFill>
              <a:srgbClr val="17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3C679506-A5A1-C337-5048-48972FA083F0}"/>
              </a:ext>
            </a:extLst>
          </p:cNvPr>
          <p:cNvSpPr txBox="1"/>
          <p:nvPr/>
        </p:nvSpPr>
        <p:spPr>
          <a:xfrm>
            <a:off x="212597" y="4233068"/>
            <a:ext cx="2374027" cy="608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fr-FR" sz="2000" b="1" spc="300">
                <a:solidFill>
                  <a:srgbClr val="17468F"/>
                </a:solidFill>
              </a:rPr>
              <a:t>COMITÉ DE</a:t>
            </a:r>
          </a:p>
          <a:p>
            <a:pPr algn="ctr">
              <a:lnSpc>
                <a:spcPts val="2000"/>
              </a:lnSpc>
            </a:pPr>
            <a:r>
              <a:rPr lang="fr-FR" sz="2000" b="1" spc="300">
                <a:solidFill>
                  <a:srgbClr val="17468F"/>
                </a:solidFill>
              </a:rPr>
              <a:t>DIRECTION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7AF8EE3-BF7F-657D-322F-01EDCC490DA1}"/>
              </a:ext>
            </a:extLst>
          </p:cNvPr>
          <p:cNvSpPr txBox="1"/>
          <p:nvPr/>
        </p:nvSpPr>
        <p:spPr>
          <a:xfrm rot="16200000">
            <a:off x="-1096520" y="5280214"/>
            <a:ext cx="2674308" cy="481264"/>
          </a:xfrm>
          <a:prstGeom prst="rect">
            <a:avLst/>
          </a:prstGeom>
          <a:solidFill>
            <a:srgbClr val="2F528F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600" b="1">
                <a:solidFill>
                  <a:srgbClr val="FFFF00"/>
                </a:solidFill>
              </a:rPr>
              <a:t>ADMINISTRATION DU CLUB</a:t>
            </a:r>
            <a:endParaRPr lang="fr-FR" sz="1200">
              <a:solidFill>
                <a:srgbClr val="FFFF00"/>
              </a:solidFill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7C951DE-7FFD-14C7-F29C-A7AB36C63DED}"/>
              </a:ext>
            </a:extLst>
          </p:cNvPr>
          <p:cNvCxnSpPr>
            <a:cxnSpLocks/>
          </p:cNvCxnSpPr>
          <p:nvPr/>
        </p:nvCxnSpPr>
        <p:spPr>
          <a:xfrm>
            <a:off x="7501939" y="4829039"/>
            <a:ext cx="0" cy="2015612"/>
          </a:xfrm>
          <a:prstGeom prst="line">
            <a:avLst/>
          </a:prstGeom>
          <a:ln w="25400">
            <a:solidFill>
              <a:srgbClr val="17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CB818310-6F3B-36AD-1038-785731AA8B71}"/>
              </a:ext>
            </a:extLst>
          </p:cNvPr>
          <p:cNvCxnSpPr>
            <a:cxnSpLocks/>
          </p:cNvCxnSpPr>
          <p:nvPr/>
        </p:nvCxnSpPr>
        <p:spPr>
          <a:xfrm>
            <a:off x="9828191" y="4829039"/>
            <a:ext cx="0" cy="2015612"/>
          </a:xfrm>
          <a:prstGeom prst="line">
            <a:avLst/>
          </a:prstGeom>
          <a:ln w="25400">
            <a:solidFill>
              <a:srgbClr val="17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47731827-687C-2AA7-1CC2-54F3C22B3275}"/>
              </a:ext>
            </a:extLst>
          </p:cNvPr>
          <p:cNvCxnSpPr>
            <a:cxnSpLocks/>
          </p:cNvCxnSpPr>
          <p:nvPr/>
        </p:nvCxnSpPr>
        <p:spPr>
          <a:xfrm>
            <a:off x="5161938" y="4829039"/>
            <a:ext cx="0" cy="2015612"/>
          </a:xfrm>
          <a:prstGeom prst="line">
            <a:avLst/>
          </a:prstGeom>
          <a:ln w="25400">
            <a:solidFill>
              <a:srgbClr val="17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8228E4C9-2213-BE6E-232B-3A1D8955E876}"/>
              </a:ext>
            </a:extLst>
          </p:cNvPr>
          <p:cNvCxnSpPr>
            <a:cxnSpLocks/>
          </p:cNvCxnSpPr>
          <p:nvPr/>
        </p:nvCxnSpPr>
        <p:spPr>
          <a:xfrm>
            <a:off x="2825851" y="4829039"/>
            <a:ext cx="0" cy="2015612"/>
          </a:xfrm>
          <a:prstGeom prst="line">
            <a:avLst/>
          </a:prstGeom>
          <a:ln w="25400">
            <a:solidFill>
              <a:srgbClr val="17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8FE9952F-23EF-BBE3-7F58-4D52892D08A6}"/>
              </a:ext>
            </a:extLst>
          </p:cNvPr>
          <p:cNvSpPr txBox="1"/>
          <p:nvPr/>
        </p:nvSpPr>
        <p:spPr>
          <a:xfrm>
            <a:off x="518299" y="4868647"/>
            <a:ext cx="2272861" cy="731227"/>
          </a:xfrm>
          <a:prstGeom prst="rect">
            <a:avLst/>
          </a:prstGeom>
          <a:solidFill>
            <a:srgbClr val="17468F"/>
          </a:solidFill>
        </p:spPr>
        <p:txBody>
          <a:bodyPr wrap="square" lIns="0" tIns="36000" rIns="0" bIns="36000" rtlCol="0" anchor="ctr" anchorCtr="0">
            <a:noAutofit/>
          </a:bodyPr>
          <a:lstStyle/>
          <a:p>
            <a:pPr algn="ctr"/>
            <a:r>
              <a:rPr lang="fr-FR" sz="1400" b="1" spc="300">
                <a:solidFill>
                  <a:schemeClr val="bg1"/>
                </a:solidFill>
              </a:rPr>
              <a:t>COMMISSION</a:t>
            </a:r>
          </a:p>
          <a:p>
            <a:pPr algn="ctr"/>
            <a:r>
              <a:rPr lang="fr-FR" sz="1400" b="1">
                <a:solidFill>
                  <a:srgbClr val="FFFF00"/>
                </a:solidFill>
              </a:rPr>
              <a:t>EFFECTIF</a:t>
            </a:r>
            <a:r>
              <a:rPr lang="fr-FR" sz="1400" b="1">
                <a:solidFill>
                  <a:schemeClr val="bg1"/>
                </a:solidFill>
              </a:rPr>
              <a:t> &amp; </a:t>
            </a:r>
            <a:r>
              <a:rPr lang="fr-FR" sz="1400" b="1">
                <a:solidFill>
                  <a:srgbClr val="FFFF00"/>
                </a:solidFill>
              </a:rPr>
              <a:t>WELCOME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05D2D1CB-0454-1F98-9677-4107B712DD8E}"/>
              </a:ext>
            </a:extLst>
          </p:cNvPr>
          <p:cNvSpPr txBox="1"/>
          <p:nvPr/>
        </p:nvSpPr>
        <p:spPr>
          <a:xfrm>
            <a:off x="2861215" y="4869087"/>
            <a:ext cx="2272861" cy="734191"/>
          </a:xfrm>
          <a:prstGeom prst="rect">
            <a:avLst/>
          </a:prstGeom>
          <a:solidFill>
            <a:srgbClr val="17468F"/>
          </a:solidFill>
        </p:spPr>
        <p:txBody>
          <a:bodyPr wrap="square" lIns="0" tIns="36000" rIns="0" bIns="36000" rtlCol="0" anchor="t" anchorCtr="0">
            <a:spAutoFit/>
          </a:bodyPr>
          <a:lstStyle/>
          <a:p>
            <a:pPr algn="ctr"/>
            <a:r>
              <a:rPr lang="fr-FR" sz="1400" b="1" spc="300">
                <a:solidFill>
                  <a:schemeClr val="bg1"/>
                </a:solidFill>
              </a:rPr>
              <a:t>COMMISSION</a:t>
            </a:r>
          </a:p>
          <a:p>
            <a:pPr algn="ctr"/>
            <a:r>
              <a:rPr lang="fr-FR" sz="1400" b="1">
                <a:solidFill>
                  <a:schemeClr val="bg1"/>
                </a:solidFill>
              </a:rPr>
              <a:t>IMAGE PUBLIQUE</a:t>
            </a:r>
          </a:p>
          <a:p>
            <a:pPr algn="ctr"/>
            <a:r>
              <a:rPr lang="fr-FR" sz="1400" b="1">
                <a:solidFill>
                  <a:schemeClr val="bg1"/>
                </a:solidFill>
              </a:rPr>
              <a:t>&amp; </a:t>
            </a:r>
            <a:r>
              <a:rPr lang="fr-FR" sz="1400" b="1">
                <a:solidFill>
                  <a:srgbClr val="FFFF00"/>
                </a:solidFill>
              </a:rPr>
              <a:t>COMMUNICATION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D60147C3-0C78-B376-BCF0-A37CC745D6DC}"/>
              </a:ext>
            </a:extLst>
          </p:cNvPr>
          <p:cNvSpPr txBox="1"/>
          <p:nvPr/>
        </p:nvSpPr>
        <p:spPr>
          <a:xfrm>
            <a:off x="5190382" y="4868647"/>
            <a:ext cx="2272861" cy="731227"/>
          </a:xfrm>
          <a:prstGeom prst="rect">
            <a:avLst/>
          </a:prstGeom>
          <a:solidFill>
            <a:srgbClr val="17468F"/>
          </a:solidFill>
        </p:spPr>
        <p:txBody>
          <a:bodyPr wrap="square" lIns="0" tIns="36000" rIns="0" bIns="36000" rtlCol="0" anchor="ctr" anchorCtr="0">
            <a:noAutofit/>
          </a:bodyPr>
          <a:lstStyle/>
          <a:p>
            <a:pPr algn="ctr"/>
            <a:r>
              <a:rPr lang="fr-FR" sz="1400" b="1" spc="300">
                <a:solidFill>
                  <a:schemeClr val="bg1"/>
                </a:solidFill>
              </a:rPr>
              <a:t>COMMISSION</a:t>
            </a:r>
          </a:p>
          <a:p>
            <a:pPr algn="ctr"/>
            <a:r>
              <a:rPr lang="fr-FR" sz="1400" b="1">
                <a:solidFill>
                  <a:schemeClr val="bg1"/>
                </a:solidFill>
              </a:rPr>
              <a:t>RELATIONS </a:t>
            </a:r>
            <a:r>
              <a:rPr lang="fr-FR" sz="1400" b="1">
                <a:solidFill>
                  <a:srgbClr val="FFFF00"/>
                </a:solidFill>
              </a:rPr>
              <a:t>SPONSORS</a:t>
            </a:r>
          </a:p>
          <a:p>
            <a:pPr algn="ctr"/>
            <a:r>
              <a:rPr lang="fr-FR" sz="1400" b="1">
                <a:solidFill>
                  <a:srgbClr val="FFFF00"/>
                </a:solidFill>
              </a:rPr>
              <a:t>&amp; DONATEURS</a:t>
            </a:r>
            <a:r>
              <a:rPr lang="fr-FR" sz="1400" b="1">
                <a:solidFill>
                  <a:schemeClr val="bg1"/>
                </a:solidFill>
              </a:rPr>
              <a:t> FINANCIERS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65547961-F421-D4A9-5840-B84A3D72B7E8}"/>
              </a:ext>
            </a:extLst>
          </p:cNvPr>
          <p:cNvSpPr txBox="1"/>
          <p:nvPr/>
        </p:nvSpPr>
        <p:spPr>
          <a:xfrm>
            <a:off x="7534281" y="4868647"/>
            <a:ext cx="2272861" cy="731227"/>
          </a:xfrm>
          <a:prstGeom prst="rect">
            <a:avLst/>
          </a:prstGeom>
          <a:solidFill>
            <a:srgbClr val="17468F"/>
          </a:solidFill>
        </p:spPr>
        <p:txBody>
          <a:bodyPr wrap="square" lIns="0" tIns="36000" rIns="0" bIns="36000" rtlCol="0" anchor="ctr" anchorCtr="0">
            <a:noAutofit/>
          </a:bodyPr>
          <a:lstStyle/>
          <a:p>
            <a:pPr algn="ctr"/>
            <a:r>
              <a:rPr lang="fr-FR" sz="1400" b="1" spc="300">
                <a:solidFill>
                  <a:schemeClr val="bg1"/>
                </a:solidFill>
              </a:rPr>
              <a:t>COMMISSION</a:t>
            </a:r>
          </a:p>
          <a:p>
            <a:pPr algn="ctr"/>
            <a:r>
              <a:rPr lang="fr-FR" sz="1400" b="1">
                <a:solidFill>
                  <a:srgbClr val="FFFF00"/>
                </a:solidFill>
              </a:rPr>
              <a:t>RELATIONS EXTERNES</a:t>
            </a:r>
            <a:r>
              <a:rPr lang="fr-FR" sz="1400" b="1">
                <a:solidFill>
                  <a:schemeClr val="bg1"/>
                </a:solidFill>
              </a:rPr>
              <a:t>, DISTRICT &amp; FONDATION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2EB57652-4E74-70A3-7471-A7C0486A1F96}"/>
              </a:ext>
            </a:extLst>
          </p:cNvPr>
          <p:cNvSpPr txBox="1"/>
          <p:nvPr/>
        </p:nvSpPr>
        <p:spPr>
          <a:xfrm>
            <a:off x="9867449" y="4868647"/>
            <a:ext cx="2272861" cy="731227"/>
          </a:xfrm>
          <a:prstGeom prst="rect">
            <a:avLst/>
          </a:prstGeom>
          <a:solidFill>
            <a:srgbClr val="17468F"/>
          </a:solidFill>
        </p:spPr>
        <p:txBody>
          <a:bodyPr wrap="square" lIns="0" tIns="36000" rIns="0" bIns="36000" rtlCol="0" anchor="ctr" anchorCtr="0">
            <a:noAutofit/>
          </a:bodyPr>
          <a:lstStyle/>
          <a:p>
            <a:pPr algn="ctr"/>
            <a:r>
              <a:rPr lang="fr-FR" sz="1400" b="1" spc="300">
                <a:solidFill>
                  <a:schemeClr val="bg1"/>
                </a:solidFill>
              </a:rPr>
              <a:t>COMMISSION</a:t>
            </a:r>
          </a:p>
          <a:p>
            <a:pPr algn="ctr"/>
            <a:r>
              <a:rPr lang="fr-FR" sz="1400" b="1">
                <a:solidFill>
                  <a:srgbClr val="FFFF00"/>
                </a:solidFill>
              </a:rPr>
              <a:t>VIE INTERNE</a:t>
            </a:r>
            <a:r>
              <a:rPr lang="fr-FR" sz="1400" b="1">
                <a:solidFill>
                  <a:schemeClr val="bg1"/>
                </a:solidFill>
              </a:rPr>
              <a:t> DU CLUB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1357DE38-2E67-FADE-4C2B-AF703E4FB70F}"/>
              </a:ext>
            </a:extLst>
          </p:cNvPr>
          <p:cNvSpPr txBox="1"/>
          <p:nvPr/>
        </p:nvSpPr>
        <p:spPr>
          <a:xfrm>
            <a:off x="526064" y="5613396"/>
            <a:ext cx="23597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Rénald GIGLIONE</a:t>
            </a:r>
            <a:endParaRPr lang="fr-FR" sz="1200" b="1"/>
          </a:p>
          <a:p>
            <a:r>
              <a:rPr lang="fr-FR" sz="1200"/>
              <a:t>• Frédéric ROUCAYROL</a:t>
            </a:r>
          </a:p>
          <a:p>
            <a:r>
              <a:rPr lang="fr-FR" sz="1200"/>
              <a:t>• Ghassan ANDRAOS</a:t>
            </a:r>
            <a:endParaRPr lang="fr-FR" sz="1200" b="1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3243B74F-51ED-419D-AED7-675E00EA5516}"/>
              </a:ext>
            </a:extLst>
          </p:cNvPr>
          <p:cNvSpPr txBox="1"/>
          <p:nvPr/>
        </p:nvSpPr>
        <p:spPr>
          <a:xfrm>
            <a:off x="2861187" y="5613396"/>
            <a:ext cx="23597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Florence GARELLI</a:t>
            </a:r>
            <a:endParaRPr lang="fr-FR" sz="1200" b="1"/>
          </a:p>
          <a:p>
            <a:r>
              <a:rPr lang="fr-FR" sz="1200"/>
              <a:t>• Sacha COMBO</a:t>
            </a:r>
          </a:p>
          <a:p>
            <a:r>
              <a:rPr lang="fr-FR" sz="1200"/>
              <a:t>• Stéphane CUZZOCREA</a:t>
            </a:r>
          </a:p>
          <a:p>
            <a:r>
              <a:rPr lang="fr-FR" sz="1200"/>
              <a:t>• Ludovic HUBLER</a:t>
            </a:r>
            <a:endParaRPr lang="fr-FR" sz="1200" b="1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30F5ECB9-B68B-E0B8-EC8F-08D8E267D25C}"/>
              </a:ext>
            </a:extLst>
          </p:cNvPr>
          <p:cNvSpPr txBox="1"/>
          <p:nvPr/>
        </p:nvSpPr>
        <p:spPr>
          <a:xfrm>
            <a:off x="5166987" y="5613396"/>
            <a:ext cx="23949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/>
              <a:t>[Sponsors 2022]</a:t>
            </a:r>
            <a:r>
              <a:rPr lang="fr-FR" sz="1200"/>
              <a:t> • </a:t>
            </a:r>
            <a:r>
              <a:rPr lang="fr-FR" sz="1200" b="1">
                <a:solidFill>
                  <a:srgbClr val="FF0000"/>
                </a:solidFill>
              </a:rPr>
              <a:t>Ludovic HUBLER</a:t>
            </a:r>
            <a:br>
              <a:rPr lang="fr-FR" sz="1200" b="1"/>
            </a:br>
            <a:r>
              <a:rPr lang="fr-FR" sz="1200" b="1"/>
              <a:t>[Lots tombola] :</a:t>
            </a:r>
            <a:r>
              <a:rPr lang="fr-FR" sz="1200"/>
              <a:t> • </a:t>
            </a:r>
            <a:r>
              <a:rPr lang="fr-FR" sz="1200" b="1">
                <a:solidFill>
                  <a:srgbClr val="FF0000"/>
                </a:solidFill>
              </a:rPr>
              <a:t>Hervé LALLI</a:t>
            </a:r>
            <a:endParaRPr lang="fr-FR" sz="1200" b="1"/>
          </a:p>
          <a:p>
            <a:r>
              <a:rPr lang="fr-FR" sz="1200"/>
              <a:t>• Thierry DEBIEZ</a:t>
            </a:r>
          </a:p>
          <a:p>
            <a:r>
              <a:rPr lang="fr-FR" sz="1200"/>
              <a:t>• Massimo SIMONCELLI</a:t>
            </a:r>
          </a:p>
          <a:p>
            <a:r>
              <a:rPr lang="fr-FR" sz="1200"/>
              <a:t>• Tatiana DELIQUY CASERTA</a:t>
            </a:r>
            <a:endParaRPr lang="fr-FR" sz="1200" b="1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E44748BD-5523-1982-B736-A20F93584C28}"/>
              </a:ext>
            </a:extLst>
          </p:cNvPr>
          <p:cNvSpPr txBox="1"/>
          <p:nvPr/>
        </p:nvSpPr>
        <p:spPr>
          <a:xfrm>
            <a:off x="7549026" y="5613394"/>
            <a:ext cx="23597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Alain DAUJON</a:t>
            </a:r>
            <a:endParaRPr lang="fr-FR" sz="1200" b="1"/>
          </a:p>
          <a:p>
            <a:r>
              <a:rPr lang="fr-FR" sz="1200"/>
              <a:t>• Guillaume RAMEY</a:t>
            </a:r>
          </a:p>
          <a:p>
            <a:r>
              <a:rPr lang="fr-FR" sz="1200"/>
              <a:t>• Bernard ROUSSELOT</a:t>
            </a:r>
          </a:p>
          <a:p>
            <a:r>
              <a:rPr lang="fr-FR" sz="1200"/>
              <a:t>• Françoise CONTI</a:t>
            </a:r>
            <a:endParaRPr lang="fr-FR" sz="1200" b="1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B289618-EC15-9410-CBFE-23DB07328703}"/>
              </a:ext>
            </a:extLst>
          </p:cNvPr>
          <p:cNvSpPr txBox="1"/>
          <p:nvPr/>
        </p:nvSpPr>
        <p:spPr>
          <a:xfrm>
            <a:off x="9889034" y="5613394"/>
            <a:ext cx="23597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Agnès DAUJON</a:t>
            </a:r>
            <a:endParaRPr lang="fr-FR" sz="1200" b="1"/>
          </a:p>
          <a:p>
            <a:r>
              <a:rPr lang="fr-FR" sz="1200"/>
              <a:t>• Asish CHAUDHURY</a:t>
            </a:r>
          </a:p>
          <a:p>
            <a:r>
              <a:rPr lang="fr-FR" sz="1200"/>
              <a:t>• Hevé LALLI</a:t>
            </a:r>
          </a:p>
          <a:p>
            <a:r>
              <a:rPr lang="fr-FR" sz="1200"/>
              <a:t>• Sylviane MATHIEU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1DF98A24-08A3-CD28-B100-AB696A31B02C}"/>
              </a:ext>
            </a:extLst>
          </p:cNvPr>
          <p:cNvSpPr txBox="1"/>
          <p:nvPr/>
        </p:nvSpPr>
        <p:spPr>
          <a:xfrm>
            <a:off x="2148213" y="4284986"/>
            <a:ext cx="10114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Ludovic HUBLER</a:t>
            </a:r>
            <a:r>
              <a:rPr lang="fr-FR" sz="1200">
                <a:solidFill>
                  <a:srgbClr val="FF0000"/>
                </a:solidFill>
              </a:rPr>
              <a:t> </a:t>
            </a:r>
            <a:r>
              <a:rPr lang="fr-FR" sz="1200"/>
              <a:t>(Président) • </a:t>
            </a:r>
            <a:r>
              <a:rPr lang="fr-FR" sz="1200" b="1"/>
              <a:t>Rénald GIGLIONE</a:t>
            </a:r>
            <a:r>
              <a:rPr lang="fr-FR" sz="1200"/>
              <a:t> (Secrétaire) • </a:t>
            </a:r>
            <a:r>
              <a:rPr lang="fr-FR" sz="1200" b="1"/>
              <a:t>Guillaume RAMEY</a:t>
            </a:r>
            <a:r>
              <a:rPr lang="fr-FR" sz="1200"/>
              <a:t> (Secrétaire Adjoint)           • </a:t>
            </a:r>
            <a:r>
              <a:rPr lang="fr-FR" sz="1200" b="1"/>
              <a:t>Marisol RICHARDS ESPINOSA</a:t>
            </a:r>
            <a:r>
              <a:rPr lang="fr-FR" sz="1200"/>
              <a:t> (Trésorière)</a:t>
            </a:r>
          </a:p>
          <a:p>
            <a:r>
              <a:rPr lang="fr-FR" sz="1200"/>
              <a:t>• </a:t>
            </a:r>
            <a:r>
              <a:rPr lang="fr-FR" sz="1200" b="1"/>
              <a:t>Massimo SIMONCELLI</a:t>
            </a:r>
            <a:r>
              <a:rPr lang="fr-FR" sz="1200"/>
              <a:t> (Trésorier Adjoint) • </a:t>
            </a:r>
            <a:r>
              <a:rPr lang="fr-FR" sz="1200" b="1"/>
              <a:t>Agnès DAUJON</a:t>
            </a:r>
            <a:r>
              <a:rPr lang="fr-FR" sz="1200"/>
              <a:t> (Cheffe du Protocole) • </a:t>
            </a:r>
            <a:r>
              <a:rPr lang="fr-FR" sz="1200" b="1"/>
              <a:t>Isabelle GIANTON</a:t>
            </a:r>
            <a:r>
              <a:rPr lang="fr-FR" sz="1200"/>
              <a:t> (Protocole Adjoint) • </a:t>
            </a:r>
            <a:r>
              <a:rPr lang="fr-FR" sz="1200" b="1"/>
              <a:t>Alain DAUJON</a:t>
            </a:r>
            <a:r>
              <a:rPr lang="fr-FR" sz="1200"/>
              <a:t> (Président Nommé)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1C067FA-689C-71AF-4531-6604E714319A}"/>
              </a:ext>
            </a:extLst>
          </p:cNvPr>
          <p:cNvGrpSpPr/>
          <p:nvPr/>
        </p:nvGrpSpPr>
        <p:grpSpPr>
          <a:xfrm rot="5400000">
            <a:off x="7815893" y="3148024"/>
            <a:ext cx="2038264" cy="914400"/>
            <a:chOff x="4954044" y="2274557"/>
            <a:chExt cx="2038264" cy="91440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5E04FCCC-A787-7A56-393B-2C26742C0768}"/>
                </a:ext>
              </a:extLst>
            </p:cNvPr>
            <p:cNvGrpSpPr/>
            <p:nvPr/>
          </p:nvGrpSpPr>
          <p:grpSpPr>
            <a:xfrm>
              <a:off x="4954044" y="2274557"/>
              <a:ext cx="1872641" cy="914400"/>
              <a:chOff x="5108266" y="2165043"/>
              <a:chExt cx="1597346" cy="575506"/>
            </a:xfrm>
          </p:grpSpPr>
          <p:sp>
            <p:nvSpPr>
              <p:cNvPr id="9" name="Triangle isocèle 8">
                <a:extLst>
                  <a:ext uri="{FF2B5EF4-FFF2-40B4-BE49-F238E27FC236}">
                    <a16:creationId xmlns:a16="http://schemas.microsoft.com/office/drawing/2014/main" id="{BF529236-4931-6B50-86C2-260D5794A32D}"/>
                  </a:ext>
                </a:extLst>
              </p:cNvPr>
              <p:cNvSpPr/>
              <p:nvPr/>
            </p:nvSpPr>
            <p:spPr>
              <a:xfrm rot="5400000">
                <a:off x="6231669" y="2266606"/>
                <a:ext cx="575506" cy="372380"/>
              </a:xfrm>
              <a:prstGeom prst="triangle">
                <a:avLst/>
              </a:prstGeom>
              <a:solidFill>
                <a:srgbClr val="17468F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highlight>
                    <a:srgbClr val="2F528F"/>
                  </a:highlight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24F7865-D8E3-96D2-52AF-133527B74B33}"/>
                  </a:ext>
                </a:extLst>
              </p:cNvPr>
              <p:cNvSpPr/>
              <p:nvPr/>
            </p:nvSpPr>
            <p:spPr>
              <a:xfrm>
                <a:off x="5108266" y="2316938"/>
                <a:ext cx="1354410" cy="281883"/>
              </a:xfrm>
              <a:prstGeom prst="rect">
                <a:avLst/>
              </a:prstGeom>
              <a:solidFill>
                <a:srgbClr val="17468F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AB9E5D8-3188-BBEF-CD18-1AA936BEB343}"/>
                </a:ext>
              </a:extLst>
            </p:cNvPr>
            <p:cNvSpPr txBox="1"/>
            <p:nvPr/>
          </p:nvSpPr>
          <p:spPr>
            <a:xfrm>
              <a:off x="5702127" y="2518717"/>
              <a:ext cx="129018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>
                  <a:solidFill>
                    <a:schemeClr val="bg1"/>
                  </a:solidFill>
                </a:rPr>
                <a:t>MESURER</a:t>
              </a:r>
            </a:p>
            <a:p>
              <a:pPr algn="ctr"/>
              <a:r>
                <a:rPr lang="fr-FR" sz="1100" b="1">
                  <a:solidFill>
                    <a:schemeClr val="bg1"/>
                  </a:solidFill>
                </a:rPr>
                <a:t>L’IMPACT</a:t>
              </a:r>
            </a:p>
          </p:txBody>
        </p:sp>
      </p:grpSp>
      <p:sp>
        <p:nvSpPr>
          <p:cNvPr id="84" name="Rectangle : coins arrondis 83">
            <a:extLst>
              <a:ext uri="{FF2B5EF4-FFF2-40B4-BE49-F238E27FC236}">
                <a16:creationId xmlns:a16="http://schemas.microsoft.com/office/drawing/2014/main" id="{BBB77D7F-2D3C-E017-DEFB-EDBBABC8BEB6}"/>
              </a:ext>
            </a:extLst>
          </p:cNvPr>
          <p:cNvSpPr/>
          <p:nvPr/>
        </p:nvSpPr>
        <p:spPr>
          <a:xfrm>
            <a:off x="6354619" y="54226"/>
            <a:ext cx="5837382" cy="3547956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FDB8D918-84DA-3629-D1FD-2DC13805A020}"/>
              </a:ext>
            </a:extLst>
          </p:cNvPr>
          <p:cNvSpPr txBox="1"/>
          <p:nvPr/>
        </p:nvSpPr>
        <p:spPr>
          <a:xfrm>
            <a:off x="6345382" y="0"/>
            <a:ext cx="5865407" cy="369332"/>
          </a:xfrm>
          <a:prstGeom prst="rect">
            <a:avLst/>
          </a:prstGeom>
          <a:solidFill>
            <a:srgbClr val="2F528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spc="300">
                <a:solidFill>
                  <a:srgbClr val="FFFF00"/>
                </a:solidFill>
              </a:rPr>
              <a:t>ÉQUIPES</a:t>
            </a:r>
            <a:r>
              <a:rPr lang="fr-FR" b="1" spc="300">
                <a:solidFill>
                  <a:schemeClr val="bg1"/>
                </a:solidFill>
              </a:rPr>
              <a:t> ACTIONS</a:t>
            </a:r>
            <a:endParaRPr lang="fr-FR" sz="1200" spc="300">
              <a:solidFill>
                <a:schemeClr val="bg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31370B1-5979-EB79-3A54-5C5B727C6687}"/>
              </a:ext>
            </a:extLst>
          </p:cNvPr>
          <p:cNvSpPr/>
          <p:nvPr/>
        </p:nvSpPr>
        <p:spPr>
          <a:xfrm>
            <a:off x="6382326" y="2854036"/>
            <a:ext cx="5800437" cy="748146"/>
          </a:xfrm>
          <a:prstGeom prst="roundRect">
            <a:avLst>
              <a:gd name="adj" fmla="val 0"/>
            </a:avLst>
          </a:prstGeom>
          <a:solidFill>
            <a:schemeClr val="bg1">
              <a:alpha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14BA0019-0AB4-C3AF-2357-7BFBBFBC0CCB}"/>
              </a:ext>
            </a:extLst>
          </p:cNvPr>
          <p:cNvSpPr txBox="1"/>
          <p:nvPr/>
        </p:nvSpPr>
        <p:spPr>
          <a:xfrm>
            <a:off x="6413867" y="2179684"/>
            <a:ext cx="1930593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9"/>
              </a:rPr>
              <a:t>ÉQUIPES « EAU-VILLAGE »</a:t>
            </a:r>
            <a:endParaRPr lang="fr-FR" sz="1400" b="1">
              <a:solidFill>
                <a:srgbClr val="2F528F"/>
              </a:solidFill>
            </a:endParaRP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56916544-0AB9-1071-FE67-C84D3F1B2E5E}"/>
              </a:ext>
            </a:extLst>
          </p:cNvPr>
          <p:cNvSpPr txBox="1"/>
          <p:nvPr/>
        </p:nvSpPr>
        <p:spPr>
          <a:xfrm>
            <a:off x="9744480" y="1380464"/>
            <a:ext cx="1785727" cy="288147"/>
          </a:xfrm>
          <a:prstGeom prst="rect">
            <a:avLst/>
          </a:prstGeom>
          <a:noFill/>
        </p:spPr>
        <p:txBody>
          <a:bodyPr wrap="squar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10"/>
              </a:rPr>
              <a:t>ÉQUIPES SANTÉ</a:t>
            </a:r>
            <a:endParaRPr lang="fr-FR" sz="1400" b="1">
              <a:solidFill>
                <a:srgbClr val="2F528F"/>
              </a:solidFill>
            </a:endParaRP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02D58D8A-0180-1325-F54B-31DEDAA41DE1}"/>
              </a:ext>
            </a:extLst>
          </p:cNvPr>
          <p:cNvSpPr txBox="1"/>
          <p:nvPr/>
        </p:nvSpPr>
        <p:spPr>
          <a:xfrm>
            <a:off x="9740112" y="374946"/>
            <a:ext cx="1523366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11"/>
              </a:rPr>
              <a:t>ÉQUIPE ÉDUCATION</a:t>
            </a:r>
            <a:endParaRPr lang="fr-FR" sz="1400" b="1">
              <a:solidFill>
                <a:srgbClr val="2F528F"/>
              </a:solidFill>
            </a:endParaRP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C7616258-9C36-5B78-0A7C-E5F426E140A3}"/>
              </a:ext>
            </a:extLst>
          </p:cNvPr>
          <p:cNvSpPr txBox="1"/>
          <p:nvPr/>
        </p:nvSpPr>
        <p:spPr>
          <a:xfrm>
            <a:off x="6413505" y="381075"/>
            <a:ext cx="1997342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12"/>
              </a:rPr>
              <a:t>ÉQUIPE ENVIRONNEMENT</a:t>
            </a:r>
            <a:endParaRPr lang="fr-FR" sz="1400" b="1">
              <a:solidFill>
                <a:srgbClr val="2F528F"/>
              </a:solidFill>
            </a:endParaRP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2BF62495-043F-2FDA-1B18-EE04E3E9AE31}"/>
              </a:ext>
            </a:extLst>
          </p:cNvPr>
          <p:cNvSpPr txBox="1"/>
          <p:nvPr/>
        </p:nvSpPr>
        <p:spPr>
          <a:xfrm>
            <a:off x="6673661" y="1382079"/>
            <a:ext cx="2871107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13"/>
              </a:rPr>
              <a:t>ÉQUIPE ACTIONS PROFESSIONNELLES</a:t>
            </a:r>
            <a:endParaRPr lang="fr-FR" sz="1400" b="1">
              <a:solidFill>
                <a:srgbClr val="2F528F"/>
              </a:solidFill>
            </a:endParaRP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F9C1DDB3-002C-5FE2-2AAC-8670F6146572}"/>
              </a:ext>
            </a:extLst>
          </p:cNvPr>
          <p:cNvSpPr txBox="1"/>
          <p:nvPr/>
        </p:nvSpPr>
        <p:spPr>
          <a:xfrm>
            <a:off x="6309066" y="593569"/>
            <a:ext cx="2916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Isabelle GIANTON </a:t>
            </a:r>
            <a:r>
              <a:rPr lang="fr-FR" sz="1200"/>
              <a:t>• Sylviane MATHIEU</a:t>
            </a:r>
          </a:p>
          <a:p>
            <a:r>
              <a:rPr lang="fr-FR" sz="1200"/>
              <a:t>• Florence GARELLI • Arnaud LE CHALONY</a:t>
            </a:r>
          </a:p>
          <a:p>
            <a:r>
              <a:rPr lang="fr-FR" sz="1200"/>
              <a:t>• Cristina MORAR • Antony GROEBERT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F75F7F2C-238A-0501-FD65-76C24DB57085}"/>
              </a:ext>
            </a:extLst>
          </p:cNvPr>
          <p:cNvSpPr txBox="1"/>
          <p:nvPr/>
        </p:nvSpPr>
        <p:spPr>
          <a:xfrm>
            <a:off x="9643394" y="1589129"/>
            <a:ext cx="24399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/>
              <a:t>[Polio] :</a:t>
            </a:r>
            <a:r>
              <a:rPr lang="fr-FR" sz="1200"/>
              <a:t> </a:t>
            </a:r>
            <a:r>
              <a:rPr lang="fr-FR" sz="1200" b="1">
                <a:solidFill>
                  <a:srgbClr val="FF0000"/>
                </a:solidFill>
              </a:rPr>
              <a:t>Ghassan ANDRAOS</a:t>
            </a:r>
            <a:endParaRPr lang="fr-FR" sz="1200" b="1"/>
          </a:p>
          <a:p>
            <a:r>
              <a:rPr lang="fr-FR" sz="1200" b="1"/>
              <a:t>[EET] :</a:t>
            </a:r>
            <a:r>
              <a:rPr lang="fr-FR" sz="1200"/>
              <a:t> </a:t>
            </a:r>
            <a:r>
              <a:rPr lang="fr-FR" sz="1200" b="1">
                <a:solidFill>
                  <a:srgbClr val="FF0000"/>
                </a:solidFill>
              </a:rPr>
              <a:t>Françoise CONTI</a:t>
            </a:r>
          </a:p>
          <a:p>
            <a:r>
              <a:rPr lang="fr-FR" sz="1200"/>
              <a:t>• Tatiana DELIQUY CASERTA</a:t>
            </a:r>
            <a:br>
              <a:rPr lang="fr-FR" sz="1200"/>
            </a:br>
            <a:r>
              <a:rPr lang="fr-FR" sz="1200"/>
              <a:t>• Alain DAUJON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4AF6E67E-44A7-B3A5-21D3-73D3A496A21C}"/>
              </a:ext>
            </a:extLst>
          </p:cNvPr>
          <p:cNvSpPr txBox="1"/>
          <p:nvPr/>
        </p:nvSpPr>
        <p:spPr>
          <a:xfrm>
            <a:off x="9643393" y="584335"/>
            <a:ext cx="25751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Guillaume RAMEY</a:t>
            </a:r>
          </a:p>
          <a:p>
            <a:r>
              <a:rPr lang="fr-FR" sz="1200"/>
              <a:t>• Nathalie DE PREST • Agnès DAUJON</a:t>
            </a:r>
          </a:p>
          <a:p>
            <a:r>
              <a:rPr lang="fr-FR" sz="1200"/>
              <a:t>• Fédérica NAIDU</a:t>
            </a:r>
          </a:p>
          <a:p>
            <a:r>
              <a:rPr lang="fr-FR" sz="1200"/>
              <a:t>• Massimo SIMONCELLI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066260FD-C87F-7BBF-FA71-6C744EDD17A6}"/>
              </a:ext>
            </a:extLst>
          </p:cNvPr>
          <p:cNvSpPr txBox="1"/>
          <p:nvPr/>
        </p:nvSpPr>
        <p:spPr>
          <a:xfrm>
            <a:off x="6583330" y="1589126"/>
            <a:ext cx="30185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</a:t>
            </a:r>
            <a:r>
              <a:rPr lang="fr-FR" sz="1200" b="1"/>
              <a:t> </a:t>
            </a:r>
            <a:r>
              <a:rPr lang="fr-FR" sz="1200" b="1">
                <a:solidFill>
                  <a:srgbClr val="FF0000"/>
                </a:solidFill>
              </a:rPr>
              <a:t>Stéphane CUZZOCREA </a:t>
            </a:r>
            <a:r>
              <a:rPr lang="fr-FR" sz="1200"/>
              <a:t>• Asish CHAUDHURY • Sacha COMBO • Massimo SIMONCELLI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2D0DA5AA-7978-68C8-F54C-47AF341F564F}"/>
              </a:ext>
            </a:extLst>
          </p:cNvPr>
          <p:cNvSpPr txBox="1"/>
          <p:nvPr/>
        </p:nvSpPr>
        <p:spPr>
          <a:xfrm>
            <a:off x="6312780" y="2409220"/>
            <a:ext cx="39272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/>
              <a:t>[Autres] :</a:t>
            </a:r>
            <a:r>
              <a:rPr lang="fr-FR" sz="1200"/>
              <a:t> </a:t>
            </a:r>
            <a:r>
              <a:rPr lang="fr-FR" sz="1200" b="1">
                <a:solidFill>
                  <a:srgbClr val="FF0000"/>
                </a:solidFill>
              </a:rPr>
              <a:t>Alain DAUJON</a:t>
            </a:r>
            <a:r>
              <a:rPr lang="fr-FR" sz="1200" b="1"/>
              <a:t> </a:t>
            </a:r>
            <a:r>
              <a:rPr lang="fr-FR" sz="1200"/>
              <a:t>• Charles FEIGEL • D. BATTAGLIO</a:t>
            </a:r>
            <a:br>
              <a:rPr lang="fr-FR" sz="1200"/>
            </a:br>
            <a:r>
              <a:rPr lang="fr-FR" sz="1200" b="1"/>
              <a:t>[Madacasgar] : </a:t>
            </a:r>
            <a:r>
              <a:rPr lang="fr-FR" sz="1200" b="1">
                <a:solidFill>
                  <a:srgbClr val="FF0000"/>
                </a:solidFill>
              </a:rPr>
              <a:t>Ludovic HUBLER</a:t>
            </a:r>
            <a:endParaRPr lang="fr-FR" sz="1200"/>
          </a:p>
        </p:txBody>
      </p:sp>
      <p:sp>
        <p:nvSpPr>
          <p:cNvPr id="198" name="Triangle isocèle 197">
            <a:extLst>
              <a:ext uri="{FF2B5EF4-FFF2-40B4-BE49-F238E27FC236}">
                <a16:creationId xmlns:a16="http://schemas.microsoft.com/office/drawing/2014/main" id="{0F84DB93-891B-902F-4DA7-B2BE595F8840}"/>
              </a:ext>
            </a:extLst>
          </p:cNvPr>
          <p:cNvSpPr/>
          <p:nvPr/>
        </p:nvSpPr>
        <p:spPr>
          <a:xfrm rot="5400000">
            <a:off x="5906654" y="1485472"/>
            <a:ext cx="914400" cy="498763"/>
          </a:xfrm>
          <a:prstGeom prst="triangle">
            <a:avLst/>
          </a:prstGeom>
          <a:solidFill>
            <a:srgbClr val="17468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highlight>
                <a:srgbClr val="2F528F"/>
              </a:highlight>
            </a:endParaRPr>
          </a:p>
        </p:txBody>
      </p:sp>
      <p:sp>
        <p:nvSpPr>
          <p:cNvPr id="199" name="ZoneTexte 198">
            <a:extLst>
              <a:ext uri="{FF2B5EF4-FFF2-40B4-BE49-F238E27FC236}">
                <a16:creationId xmlns:a16="http://schemas.microsoft.com/office/drawing/2014/main" id="{D0F3619E-104D-5E32-696D-3C3B95A711A9}"/>
              </a:ext>
            </a:extLst>
          </p:cNvPr>
          <p:cNvSpPr txBox="1"/>
          <p:nvPr/>
        </p:nvSpPr>
        <p:spPr>
          <a:xfrm>
            <a:off x="5458691" y="1521815"/>
            <a:ext cx="1053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>
                <a:solidFill>
                  <a:schemeClr val="bg1"/>
                </a:solidFill>
              </a:rPr>
              <a:t>FINANCER</a:t>
            </a:r>
          </a:p>
          <a:p>
            <a:pPr algn="ctr"/>
            <a:r>
              <a:rPr lang="fr-FR" sz="1100" b="1">
                <a:solidFill>
                  <a:schemeClr val="bg1"/>
                </a:solidFill>
              </a:rPr>
              <a:t>LES ACTIONS</a:t>
            </a:r>
          </a:p>
        </p:txBody>
      </p:sp>
      <p:sp>
        <p:nvSpPr>
          <p:cNvPr id="202" name="ZoneTexte 201">
            <a:extLst>
              <a:ext uri="{FF2B5EF4-FFF2-40B4-BE49-F238E27FC236}">
                <a16:creationId xmlns:a16="http://schemas.microsoft.com/office/drawing/2014/main" id="{21FB7808-CDD0-B341-9DFE-B066D9D2FADD}"/>
              </a:ext>
            </a:extLst>
          </p:cNvPr>
          <p:cNvSpPr txBox="1"/>
          <p:nvPr/>
        </p:nvSpPr>
        <p:spPr>
          <a:xfrm>
            <a:off x="2936845" y="2263773"/>
            <a:ext cx="25245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/>
              <a:t>[St-Jean-Cap-Ferrat] :</a:t>
            </a:r>
            <a:r>
              <a:rPr lang="fr-FR" sz="1200"/>
              <a:t> </a:t>
            </a:r>
            <a:r>
              <a:rPr lang="fr-FR" sz="1200" b="1">
                <a:solidFill>
                  <a:srgbClr val="FF0000"/>
                </a:solidFill>
              </a:rPr>
              <a:t>Alain DAUJON</a:t>
            </a:r>
            <a:endParaRPr lang="fr-FR" sz="1200" b="1"/>
          </a:p>
          <a:p>
            <a:r>
              <a:rPr lang="fr-FR" sz="1200"/>
              <a:t>• Bernard ROUSSELOT</a:t>
            </a:r>
          </a:p>
          <a:p>
            <a:r>
              <a:rPr lang="fr-FR" sz="1200"/>
              <a:t>• Anne-Caroline ROUSSELOT</a:t>
            </a:r>
          </a:p>
        </p:txBody>
      </p:sp>
      <p:cxnSp>
        <p:nvCxnSpPr>
          <p:cNvPr id="207" name="Connecteur droit 206">
            <a:extLst>
              <a:ext uri="{FF2B5EF4-FFF2-40B4-BE49-F238E27FC236}">
                <a16:creationId xmlns:a16="http://schemas.microsoft.com/office/drawing/2014/main" id="{C0535BE8-D1ED-9CFE-24A3-4C4651EDA2F8}"/>
              </a:ext>
            </a:extLst>
          </p:cNvPr>
          <p:cNvCxnSpPr>
            <a:cxnSpLocks/>
          </p:cNvCxnSpPr>
          <p:nvPr/>
        </p:nvCxnSpPr>
        <p:spPr>
          <a:xfrm flipH="1">
            <a:off x="6363854" y="2881747"/>
            <a:ext cx="5828146" cy="0"/>
          </a:xfrm>
          <a:prstGeom prst="line">
            <a:avLst/>
          </a:prstGeom>
          <a:ln w="25400">
            <a:solidFill>
              <a:srgbClr val="17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0CABD161-2403-B9EB-9480-5D52A8205EC2}"/>
              </a:ext>
            </a:extLst>
          </p:cNvPr>
          <p:cNvSpPr txBox="1"/>
          <p:nvPr/>
        </p:nvSpPr>
        <p:spPr>
          <a:xfrm>
            <a:off x="6320945" y="3127603"/>
            <a:ext cx="58710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>
                <a:hlinkClick r:id="rId14"/>
              </a:rPr>
              <a:t>[Ukraine Collectes]</a:t>
            </a:r>
            <a:r>
              <a:rPr lang="fr-FR" sz="1200" b="1"/>
              <a:t> : </a:t>
            </a:r>
            <a:r>
              <a:rPr lang="fr-FR" sz="1200" b="1">
                <a:solidFill>
                  <a:srgbClr val="FF0000"/>
                </a:solidFill>
              </a:rPr>
              <a:t>Rénald GIGLIONE</a:t>
            </a:r>
            <a:r>
              <a:rPr lang="fr-FR" sz="1200" b="1"/>
              <a:t> </a:t>
            </a:r>
            <a:r>
              <a:rPr lang="fr-FR" sz="1200"/>
              <a:t>• Arnaud LE CHALONY </a:t>
            </a:r>
          </a:p>
          <a:p>
            <a:r>
              <a:rPr lang="fr-FR" sz="1200" b="1"/>
              <a:t>[Banque Alimentaire] : </a:t>
            </a:r>
            <a:r>
              <a:rPr lang="fr-FR" sz="1200" b="1">
                <a:solidFill>
                  <a:srgbClr val="FF0000"/>
                </a:solidFill>
              </a:rPr>
              <a:t>Ludovic HUBLER</a:t>
            </a:r>
            <a:endParaRPr lang="fr-FR" sz="120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B49BA8-67E3-4D34-245B-D2D3CE78AC0C}"/>
              </a:ext>
            </a:extLst>
          </p:cNvPr>
          <p:cNvSpPr txBox="1"/>
          <p:nvPr/>
        </p:nvSpPr>
        <p:spPr>
          <a:xfrm>
            <a:off x="6414121" y="2883983"/>
            <a:ext cx="5479342" cy="288147"/>
          </a:xfrm>
          <a:prstGeom prst="rect">
            <a:avLst/>
          </a:prstGeom>
          <a:noFill/>
        </p:spPr>
        <p:txBody>
          <a:bodyPr wrap="square" lIns="0" tIns="36000" rIns="0" bIns="36000" rtlCol="0" anchor="ctr" anchorCtr="0">
            <a:spAutoFit/>
          </a:bodyPr>
          <a:lstStyle/>
          <a:p>
            <a:r>
              <a:rPr lang="fr-FR" sz="1400" b="1" u="sng">
                <a:solidFill>
                  <a:srgbClr val="0563C1"/>
                </a:solidFill>
              </a:rPr>
              <a:t>ÉQUIPES URGENCES &amp; ASSISTANCE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6220DC-29FA-CF38-AD4D-2A35313BF37F}"/>
              </a:ext>
            </a:extLst>
          </p:cNvPr>
          <p:cNvSpPr/>
          <p:nvPr/>
        </p:nvSpPr>
        <p:spPr>
          <a:xfrm>
            <a:off x="481493" y="4203180"/>
            <a:ext cx="11710507" cy="265482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600" b="1" spc="600">
                <a:solidFill>
                  <a:srgbClr val="FFFF00"/>
                </a:solidFill>
              </a:rPr>
              <a:t>COMMISSIONS</a:t>
            </a:r>
          </a:p>
          <a:p>
            <a:pPr algn="ctr"/>
            <a:r>
              <a:rPr lang="fr-FR" sz="3200" b="1" spc="600">
                <a:solidFill>
                  <a:srgbClr val="FFFF00"/>
                </a:solidFill>
              </a:rPr>
              <a:t>= ADMINISTRATION DU CLUB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2D69E7-30EE-3EDF-4E4C-645B1D4C48CD}"/>
              </a:ext>
            </a:extLst>
          </p:cNvPr>
          <p:cNvSpPr/>
          <p:nvPr/>
        </p:nvSpPr>
        <p:spPr>
          <a:xfrm>
            <a:off x="19677" y="369900"/>
            <a:ext cx="5435408" cy="3012127"/>
          </a:xfrm>
          <a:prstGeom prst="rect">
            <a:avLst/>
          </a:prstGeom>
          <a:solidFill>
            <a:srgbClr val="FFF2CC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b="1" spc="600">
                <a:solidFill>
                  <a:srgbClr val="2F528F"/>
                </a:solidFill>
              </a:rPr>
              <a:t>ÉQUIPES</a:t>
            </a:r>
          </a:p>
          <a:p>
            <a:pPr algn="ctr"/>
            <a:r>
              <a:rPr lang="fr-FR" sz="3600" b="1" spc="600">
                <a:solidFill>
                  <a:srgbClr val="2F528F"/>
                </a:solidFill>
              </a:rPr>
              <a:t>MANIFESTATIONS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A31E5E-46DB-8568-7315-EB7057F7606F}"/>
              </a:ext>
            </a:extLst>
          </p:cNvPr>
          <p:cNvSpPr/>
          <p:nvPr/>
        </p:nvSpPr>
        <p:spPr>
          <a:xfrm>
            <a:off x="6356959" y="369900"/>
            <a:ext cx="5835041" cy="3231333"/>
          </a:xfrm>
          <a:prstGeom prst="rect">
            <a:avLst/>
          </a:prstGeom>
          <a:solidFill>
            <a:srgbClr val="E2F0D9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800" b="1" spc="600">
                <a:solidFill>
                  <a:srgbClr val="2F528F"/>
                </a:solidFill>
              </a:rPr>
              <a:t>ÉQUIPES</a:t>
            </a:r>
          </a:p>
          <a:p>
            <a:pPr algn="ctr"/>
            <a:r>
              <a:rPr lang="fr-FR" sz="3600" b="1" spc="600">
                <a:solidFill>
                  <a:srgbClr val="2F528F"/>
                </a:solidFill>
              </a:rPr>
              <a:t>ACTIONS</a:t>
            </a:r>
          </a:p>
        </p:txBody>
      </p:sp>
    </p:spTree>
    <p:extLst>
      <p:ext uri="{BB962C8B-B14F-4D97-AF65-F5344CB8AC3E}">
        <p14:creationId xmlns:p14="http://schemas.microsoft.com/office/powerpoint/2010/main" val="325797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e 55">
            <a:extLst>
              <a:ext uri="{FF2B5EF4-FFF2-40B4-BE49-F238E27FC236}">
                <a16:creationId xmlns:a16="http://schemas.microsoft.com/office/drawing/2014/main" id="{5864C6F6-1637-100A-612C-D62A314471D7}"/>
              </a:ext>
            </a:extLst>
          </p:cNvPr>
          <p:cNvGrpSpPr/>
          <p:nvPr/>
        </p:nvGrpSpPr>
        <p:grpSpPr>
          <a:xfrm>
            <a:off x="10181038" y="3626954"/>
            <a:ext cx="1946309" cy="573879"/>
            <a:chOff x="7743978" y="90372"/>
            <a:chExt cx="4153384" cy="1224645"/>
          </a:xfrm>
        </p:grpSpPr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AEE9625E-5495-9F07-95F6-A21C7FB73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9542" y="90372"/>
              <a:ext cx="2487820" cy="970250"/>
            </a:xfrm>
            <a:prstGeom prst="rect">
              <a:avLst/>
            </a:prstGeom>
          </p:spPr>
        </p:pic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B721EED7-590E-3953-9BFF-39C95F70F154}"/>
                </a:ext>
              </a:extLst>
            </p:cNvPr>
            <p:cNvSpPr txBox="1"/>
            <p:nvPr/>
          </p:nvSpPr>
          <p:spPr>
            <a:xfrm>
              <a:off x="7743978" y="720437"/>
              <a:ext cx="3276318" cy="594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300" b="1">
                  <a:solidFill>
                    <a:srgbClr val="17468F"/>
                  </a:solidFill>
                </a:rPr>
                <a:t>Beaulieu Côte d’Azur</a:t>
              </a:r>
            </a:p>
          </p:txBody>
        </p:sp>
      </p:grpSp>
      <p:sp>
        <p:nvSpPr>
          <p:cNvPr id="135" name="ZoneTexte 134">
            <a:extLst>
              <a:ext uri="{FF2B5EF4-FFF2-40B4-BE49-F238E27FC236}">
                <a16:creationId xmlns:a16="http://schemas.microsoft.com/office/drawing/2014/main" id="{3F33CCC5-AA1A-A3ED-B2CC-4A4920C77069}"/>
              </a:ext>
            </a:extLst>
          </p:cNvPr>
          <p:cNvSpPr txBox="1"/>
          <p:nvPr/>
        </p:nvSpPr>
        <p:spPr>
          <a:xfrm>
            <a:off x="2922990" y="2249917"/>
            <a:ext cx="25383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Alain DAUJON </a:t>
            </a:r>
            <a:r>
              <a:rPr lang="fr-FR" sz="1200" b="1"/>
              <a:t>[Référent]</a:t>
            </a:r>
          </a:p>
          <a:p>
            <a:r>
              <a:rPr lang="fr-FR" sz="1200"/>
              <a:t>• Bernard ROUSSELOT</a:t>
            </a:r>
          </a:p>
          <a:p>
            <a:r>
              <a:rPr lang="fr-FR" sz="1200"/>
              <a:t>• Anne-Caroline ROUSSELOT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976BA71-151C-047A-1E2F-E1896523F0AB}"/>
              </a:ext>
            </a:extLst>
          </p:cNvPr>
          <p:cNvSpPr txBox="1"/>
          <p:nvPr/>
        </p:nvSpPr>
        <p:spPr>
          <a:xfrm>
            <a:off x="0" y="3657185"/>
            <a:ext cx="29491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>
                <a:solidFill>
                  <a:srgbClr val="17468F"/>
                </a:solidFill>
              </a:rPr>
              <a:t>( mis à jour au 17/01/2023 )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DF45B7C-278A-B10F-8873-ED0CDBB95A2F}"/>
              </a:ext>
            </a:extLst>
          </p:cNvPr>
          <p:cNvSpPr txBox="1"/>
          <p:nvPr/>
        </p:nvSpPr>
        <p:spPr>
          <a:xfrm>
            <a:off x="4012249" y="3635547"/>
            <a:ext cx="3727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spc="300">
                <a:solidFill>
                  <a:srgbClr val="17468F"/>
                </a:solidFill>
              </a:rPr>
              <a:t>QUI FAIT QUOI?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A8EA2D0-843B-BEE2-3E77-6E2AF8B3C966}"/>
              </a:ext>
            </a:extLst>
          </p:cNvPr>
          <p:cNvSpPr/>
          <p:nvPr/>
        </p:nvSpPr>
        <p:spPr>
          <a:xfrm>
            <a:off x="5403273" y="1518994"/>
            <a:ext cx="884576" cy="447873"/>
          </a:xfrm>
          <a:prstGeom prst="rect">
            <a:avLst/>
          </a:prstGeom>
          <a:solidFill>
            <a:srgbClr val="17468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CFFA0B0E-B1BD-C225-C90F-88A3C206C129}"/>
              </a:ext>
            </a:extLst>
          </p:cNvPr>
          <p:cNvSpPr/>
          <p:nvPr/>
        </p:nvSpPr>
        <p:spPr>
          <a:xfrm>
            <a:off x="9489" y="54226"/>
            <a:ext cx="5458122" cy="3346988"/>
          </a:xfrm>
          <a:prstGeom prst="roundRect">
            <a:avLst>
              <a:gd name="adj" fmla="val 0"/>
            </a:avLst>
          </a:prstGeom>
          <a:solidFill>
            <a:schemeClr val="accent4">
              <a:lumMod val="20000"/>
              <a:lumOff val="8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4EDEF84-FDC7-C69E-7507-E27B459AFCBC}"/>
              </a:ext>
            </a:extLst>
          </p:cNvPr>
          <p:cNvSpPr txBox="1"/>
          <p:nvPr/>
        </p:nvSpPr>
        <p:spPr>
          <a:xfrm>
            <a:off x="0" y="0"/>
            <a:ext cx="5480137" cy="369332"/>
          </a:xfrm>
          <a:prstGeom prst="rect">
            <a:avLst/>
          </a:prstGeom>
          <a:solidFill>
            <a:srgbClr val="2F528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spc="300">
                <a:solidFill>
                  <a:srgbClr val="FFFF00"/>
                </a:solidFill>
              </a:rPr>
              <a:t>ÉQUIPES</a:t>
            </a:r>
            <a:r>
              <a:rPr lang="fr-FR" b="1" spc="300">
                <a:solidFill>
                  <a:schemeClr val="bg1"/>
                </a:solidFill>
              </a:rPr>
              <a:t> MANIFESTATIONS</a:t>
            </a:r>
            <a:endParaRPr lang="fr-FR" sz="1400" spc="300">
              <a:solidFill>
                <a:schemeClr val="bg1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D0F4047-0899-A847-4C10-BC8C1A8C0117}"/>
              </a:ext>
            </a:extLst>
          </p:cNvPr>
          <p:cNvSpPr txBox="1"/>
          <p:nvPr/>
        </p:nvSpPr>
        <p:spPr>
          <a:xfrm>
            <a:off x="77424" y="338496"/>
            <a:ext cx="2349426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3"/>
              </a:rPr>
              <a:t>ÉQUIPE 11</a:t>
            </a:r>
            <a:r>
              <a:rPr lang="fr-FR" sz="1400" b="1" baseline="30000">
                <a:solidFill>
                  <a:srgbClr val="2F528F"/>
                </a:solidFill>
                <a:hlinkClick r:id="rId3"/>
              </a:rPr>
              <a:t>ème</a:t>
            </a:r>
            <a:r>
              <a:rPr lang="fr-FR" sz="1400" b="1">
                <a:solidFill>
                  <a:srgbClr val="2F528F"/>
                </a:solidFill>
                <a:hlinkClick r:id="rId3"/>
              </a:rPr>
              <a:t> GALA DU ROTARY</a:t>
            </a:r>
            <a:endParaRPr lang="fr-FR" sz="1400" b="1" dirty="0">
              <a:solidFill>
                <a:srgbClr val="2F528F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B44BDE05-2939-CF40-7038-12DFB49BF756}"/>
              </a:ext>
            </a:extLst>
          </p:cNvPr>
          <p:cNvSpPr txBox="1"/>
          <p:nvPr/>
        </p:nvSpPr>
        <p:spPr>
          <a:xfrm>
            <a:off x="77424" y="1414958"/>
            <a:ext cx="1477969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4"/>
              </a:rPr>
              <a:t>ÉQUIPES </a:t>
            </a:r>
            <a:r>
              <a:rPr lang="fr-FR" sz="1400" b="1" dirty="0">
                <a:solidFill>
                  <a:srgbClr val="2F528F"/>
                </a:solidFill>
                <a:hlinkClick r:id="rId4"/>
              </a:rPr>
              <a:t>TOURNOIS</a:t>
            </a:r>
            <a:endParaRPr lang="fr-FR" sz="1400" b="1" dirty="0">
              <a:solidFill>
                <a:srgbClr val="2F528F"/>
              </a:solidFill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8CD190AE-E9A2-F436-1E1F-F8921C1337E7}"/>
              </a:ext>
            </a:extLst>
          </p:cNvPr>
          <p:cNvSpPr txBox="1"/>
          <p:nvPr/>
        </p:nvSpPr>
        <p:spPr>
          <a:xfrm>
            <a:off x="77424" y="2477595"/>
            <a:ext cx="2674194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5"/>
              </a:rPr>
              <a:t>ÉQUIPE RENCONTRES 3 CORNICHES</a:t>
            </a:r>
            <a:endParaRPr lang="fr-FR" sz="1400" b="1" dirty="0">
              <a:solidFill>
                <a:srgbClr val="2F528F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F3FF3D04-5BB0-547E-F5F9-9782722BC38B}"/>
              </a:ext>
            </a:extLst>
          </p:cNvPr>
          <p:cNvSpPr txBox="1"/>
          <p:nvPr/>
        </p:nvSpPr>
        <p:spPr>
          <a:xfrm>
            <a:off x="3005351" y="2033452"/>
            <a:ext cx="1750479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6"/>
              </a:rPr>
              <a:t>ÉQUIPE VIDE-GRENIERS</a:t>
            </a:r>
            <a:endParaRPr lang="fr-FR" sz="1400" b="1">
              <a:solidFill>
                <a:srgbClr val="2F528F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EEAD15CE-499A-8391-651D-54C5874D02D7}"/>
              </a:ext>
            </a:extLst>
          </p:cNvPr>
          <p:cNvSpPr txBox="1"/>
          <p:nvPr/>
        </p:nvSpPr>
        <p:spPr>
          <a:xfrm>
            <a:off x="3026289" y="343010"/>
            <a:ext cx="1210268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7"/>
              </a:rPr>
              <a:t>ÉQUIPE VENTES</a:t>
            </a:r>
            <a:r>
              <a:rPr lang="fr-FR" sz="1400" b="1">
                <a:solidFill>
                  <a:srgbClr val="2F528F"/>
                </a:solidFill>
              </a:rPr>
              <a:t> </a:t>
            </a:r>
          </a:p>
        </p:txBody>
      </p: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3108AC2D-88C2-1CB4-55BE-CA0778797E2C}"/>
              </a:ext>
            </a:extLst>
          </p:cNvPr>
          <p:cNvGrpSpPr/>
          <p:nvPr/>
        </p:nvGrpSpPr>
        <p:grpSpPr>
          <a:xfrm rot="16200000">
            <a:off x="2478132" y="3444658"/>
            <a:ext cx="1872641" cy="914400"/>
            <a:chOff x="5108266" y="2165043"/>
            <a:chExt cx="1597346" cy="575506"/>
          </a:xfrm>
        </p:grpSpPr>
        <p:sp>
          <p:nvSpPr>
            <p:cNvPr id="73" name="Triangle isocèle 72">
              <a:extLst>
                <a:ext uri="{FF2B5EF4-FFF2-40B4-BE49-F238E27FC236}">
                  <a16:creationId xmlns:a16="http://schemas.microsoft.com/office/drawing/2014/main" id="{3C44931E-9520-5CC7-BD48-D285240906C4}"/>
                </a:ext>
              </a:extLst>
            </p:cNvPr>
            <p:cNvSpPr/>
            <p:nvPr/>
          </p:nvSpPr>
          <p:spPr>
            <a:xfrm rot="5400000">
              <a:off x="6231669" y="2266606"/>
              <a:ext cx="575506" cy="372380"/>
            </a:xfrm>
            <a:prstGeom prst="triangle">
              <a:avLst/>
            </a:prstGeom>
            <a:solidFill>
              <a:srgbClr val="17468F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highlight>
                  <a:srgbClr val="2F528F"/>
                </a:highlight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605BED5-E0B2-C748-9EBC-1C153FCDE5EF}"/>
                </a:ext>
              </a:extLst>
            </p:cNvPr>
            <p:cNvSpPr/>
            <p:nvPr/>
          </p:nvSpPr>
          <p:spPr>
            <a:xfrm>
              <a:off x="5108266" y="2316938"/>
              <a:ext cx="1354410" cy="281883"/>
            </a:xfrm>
            <a:prstGeom prst="rect">
              <a:avLst/>
            </a:prstGeom>
            <a:solidFill>
              <a:srgbClr val="17468F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8" name="ZoneTexte 47">
            <a:extLst>
              <a:ext uri="{FF2B5EF4-FFF2-40B4-BE49-F238E27FC236}">
                <a16:creationId xmlns:a16="http://schemas.microsoft.com/office/drawing/2014/main" id="{109D209A-7D12-1DA8-D5FE-85A57A3D5835}"/>
              </a:ext>
            </a:extLst>
          </p:cNvPr>
          <p:cNvSpPr txBox="1"/>
          <p:nvPr/>
        </p:nvSpPr>
        <p:spPr>
          <a:xfrm>
            <a:off x="3010178" y="1177713"/>
            <a:ext cx="1476302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 dirty="0">
                <a:solidFill>
                  <a:srgbClr val="2F528F"/>
                </a:solidFill>
                <a:hlinkClick r:id="rId8"/>
              </a:rPr>
              <a:t>ÉQUIPE CRÉATIONS </a:t>
            </a:r>
            <a:endParaRPr lang="fr-FR" sz="1400" b="1" dirty="0">
              <a:solidFill>
                <a:srgbClr val="2F528F"/>
              </a:solidFill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144671E3-AFBC-7719-4B1B-14E067DAE618}"/>
              </a:ext>
            </a:extLst>
          </p:cNvPr>
          <p:cNvSpPr txBox="1"/>
          <p:nvPr/>
        </p:nvSpPr>
        <p:spPr>
          <a:xfrm>
            <a:off x="-4937" y="1640400"/>
            <a:ext cx="29071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/>
              <a:t>[Foot] :</a:t>
            </a:r>
            <a:r>
              <a:rPr lang="fr-FR" sz="1200"/>
              <a:t> </a:t>
            </a:r>
            <a:r>
              <a:rPr lang="fr-FR" sz="1200" b="1">
                <a:solidFill>
                  <a:srgbClr val="FF0000"/>
                </a:solidFill>
              </a:rPr>
              <a:t>Marcel HUBER</a:t>
            </a:r>
          </a:p>
          <a:p>
            <a:r>
              <a:rPr lang="fr-FR" sz="1200" b="1"/>
              <a:t>•</a:t>
            </a:r>
            <a:r>
              <a:rPr lang="fr-FR" sz="1200"/>
              <a:t> Antony GROEBERT</a:t>
            </a:r>
          </a:p>
          <a:p>
            <a:r>
              <a:rPr lang="fr-FR" sz="1200"/>
              <a:t>• Robin OODUNT</a:t>
            </a:r>
            <a:endParaRPr lang="fr-FR" sz="1200" b="1" dirty="0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84072557-A3D1-E7CD-79A1-E2451B872840}"/>
              </a:ext>
            </a:extLst>
          </p:cNvPr>
          <p:cNvSpPr txBox="1"/>
          <p:nvPr/>
        </p:nvSpPr>
        <p:spPr>
          <a:xfrm>
            <a:off x="2924802" y="548678"/>
            <a:ext cx="23205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Nathalie DE PREST</a:t>
            </a:r>
          </a:p>
          <a:p>
            <a:r>
              <a:rPr lang="fr-FR" sz="1200"/>
              <a:t>• Ludovic HUBLER</a:t>
            </a:r>
            <a:br>
              <a:rPr lang="fr-FR" sz="1200"/>
            </a:br>
            <a:r>
              <a:rPr lang="fr-FR" sz="1200"/>
              <a:t>• Eric ROSSY </a:t>
            </a:r>
            <a:endParaRPr lang="fr-FR" sz="1200" b="1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FA6DB7CB-C0F4-B9EA-2A4B-E4C878109339}"/>
              </a:ext>
            </a:extLst>
          </p:cNvPr>
          <p:cNvSpPr txBox="1"/>
          <p:nvPr/>
        </p:nvSpPr>
        <p:spPr>
          <a:xfrm>
            <a:off x="-4937" y="2689786"/>
            <a:ext cx="3299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Arnaud LECHALONY</a:t>
            </a:r>
          </a:p>
          <a:p>
            <a:r>
              <a:rPr lang="fr-FR" sz="1200"/>
              <a:t>• Massimo SIMONCELLI • Nathalie DE PREST</a:t>
            </a:r>
          </a:p>
          <a:p>
            <a:r>
              <a:rPr lang="fr-FR" sz="1200"/>
              <a:t>• Daniele BATTAGLIO • Jean-François DIETERICH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C43F5A65-FE67-AB5C-AA85-1B9A0B131FA3}"/>
              </a:ext>
            </a:extLst>
          </p:cNvPr>
          <p:cNvSpPr txBox="1"/>
          <p:nvPr/>
        </p:nvSpPr>
        <p:spPr>
          <a:xfrm>
            <a:off x="2940007" y="1381707"/>
            <a:ext cx="25648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Isabelle GIANTON</a:t>
            </a:r>
            <a:br>
              <a:rPr lang="fr-FR" sz="1200" b="1">
                <a:solidFill>
                  <a:srgbClr val="FF0000"/>
                </a:solidFill>
              </a:rPr>
            </a:br>
            <a:r>
              <a:rPr lang="fr-FR" sz="1200"/>
              <a:t>• Agnès DAUJON</a:t>
            </a:r>
          </a:p>
          <a:p>
            <a:r>
              <a:rPr lang="fr-FR" sz="1200"/>
              <a:t>• Anne-Caroline ROUSSELOT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29375202-A26C-3A7E-224F-EF8822CC3C47}"/>
              </a:ext>
            </a:extLst>
          </p:cNvPr>
          <p:cNvSpPr txBox="1"/>
          <p:nvPr/>
        </p:nvSpPr>
        <p:spPr>
          <a:xfrm>
            <a:off x="-4937" y="553401"/>
            <a:ext cx="27111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Tatiana DELIQUY CASERTA</a:t>
            </a:r>
          </a:p>
          <a:p>
            <a:r>
              <a:rPr lang="fr-FR" sz="1200"/>
              <a:t>• Jean-François DIETERICH</a:t>
            </a:r>
            <a:endParaRPr lang="fr-FR" sz="1200" b="1"/>
          </a:p>
          <a:p>
            <a:r>
              <a:rPr lang="fr-FR" sz="1200"/>
              <a:t>• Hervé LALLI • Thierry NAIDU</a:t>
            </a:r>
          </a:p>
          <a:p>
            <a:r>
              <a:rPr lang="fr-FR" sz="1200"/>
              <a:t>• Sylviane MATHIEU • Thierry DEBIEZ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2F013AD2-638E-3DCE-EB18-7EE417CA5591}"/>
              </a:ext>
            </a:extLst>
          </p:cNvPr>
          <p:cNvSpPr txBox="1"/>
          <p:nvPr/>
        </p:nvSpPr>
        <p:spPr>
          <a:xfrm rot="16200000">
            <a:off x="2771767" y="3432762"/>
            <a:ext cx="12901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>
                <a:solidFill>
                  <a:schemeClr val="bg1"/>
                </a:solidFill>
              </a:rPr>
              <a:t>COORDONNER</a:t>
            </a:r>
          </a:p>
          <a:p>
            <a:pPr algn="ctr"/>
            <a:r>
              <a:rPr lang="fr-FR" sz="1100" b="1">
                <a:solidFill>
                  <a:schemeClr val="bg1"/>
                </a:solidFill>
              </a:rPr>
              <a:t>LES ÉQUIPES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DF47534-6A80-D8BD-BA55-A5B8D33F2381}"/>
              </a:ext>
            </a:extLst>
          </p:cNvPr>
          <p:cNvSpPr/>
          <p:nvPr/>
        </p:nvSpPr>
        <p:spPr>
          <a:xfrm>
            <a:off x="360217" y="4193817"/>
            <a:ext cx="11831783" cy="2650836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FB2C494-6562-858D-78B9-628F1921CBCD}"/>
              </a:ext>
            </a:extLst>
          </p:cNvPr>
          <p:cNvCxnSpPr>
            <a:cxnSpLocks/>
          </p:cNvCxnSpPr>
          <p:nvPr/>
        </p:nvCxnSpPr>
        <p:spPr>
          <a:xfrm>
            <a:off x="369455" y="4826656"/>
            <a:ext cx="11822545" cy="0"/>
          </a:xfrm>
          <a:prstGeom prst="line">
            <a:avLst/>
          </a:prstGeom>
          <a:ln w="25400">
            <a:solidFill>
              <a:srgbClr val="17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3C679506-A5A1-C337-5048-48972FA083F0}"/>
              </a:ext>
            </a:extLst>
          </p:cNvPr>
          <p:cNvSpPr txBox="1"/>
          <p:nvPr/>
        </p:nvSpPr>
        <p:spPr>
          <a:xfrm>
            <a:off x="212597" y="4233068"/>
            <a:ext cx="2374027" cy="608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fr-FR" sz="2000" b="1" spc="300">
                <a:solidFill>
                  <a:srgbClr val="17468F"/>
                </a:solidFill>
              </a:rPr>
              <a:t>COMITÉ DE</a:t>
            </a:r>
          </a:p>
          <a:p>
            <a:pPr algn="ctr">
              <a:lnSpc>
                <a:spcPts val="2000"/>
              </a:lnSpc>
            </a:pPr>
            <a:r>
              <a:rPr lang="fr-FR" sz="2000" b="1" spc="300">
                <a:solidFill>
                  <a:srgbClr val="17468F"/>
                </a:solidFill>
              </a:rPr>
              <a:t>DIRECTION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7AF8EE3-BF7F-657D-322F-01EDCC490DA1}"/>
              </a:ext>
            </a:extLst>
          </p:cNvPr>
          <p:cNvSpPr txBox="1"/>
          <p:nvPr/>
        </p:nvSpPr>
        <p:spPr>
          <a:xfrm rot="16200000">
            <a:off x="-1096520" y="5280214"/>
            <a:ext cx="2674308" cy="481264"/>
          </a:xfrm>
          <a:prstGeom prst="rect">
            <a:avLst/>
          </a:prstGeom>
          <a:solidFill>
            <a:srgbClr val="2F528F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fr-FR" sz="1600" b="1">
                <a:solidFill>
                  <a:srgbClr val="FFFF00"/>
                </a:solidFill>
              </a:rPr>
              <a:t>ADMINISTRATION DU CLUB</a:t>
            </a:r>
            <a:endParaRPr lang="fr-FR" sz="1200">
              <a:solidFill>
                <a:srgbClr val="FFFF00"/>
              </a:solidFill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7C951DE-7FFD-14C7-F29C-A7AB36C63DED}"/>
              </a:ext>
            </a:extLst>
          </p:cNvPr>
          <p:cNvCxnSpPr>
            <a:cxnSpLocks/>
          </p:cNvCxnSpPr>
          <p:nvPr/>
        </p:nvCxnSpPr>
        <p:spPr>
          <a:xfrm>
            <a:off x="7501939" y="4829039"/>
            <a:ext cx="0" cy="2015612"/>
          </a:xfrm>
          <a:prstGeom prst="line">
            <a:avLst/>
          </a:prstGeom>
          <a:ln w="25400">
            <a:solidFill>
              <a:srgbClr val="17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CB818310-6F3B-36AD-1038-785731AA8B71}"/>
              </a:ext>
            </a:extLst>
          </p:cNvPr>
          <p:cNvCxnSpPr>
            <a:cxnSpLocks/>
          </p:cNvCxnSpPr>
          <p:nvPr/>
        </p:nvCxnSpPr>
        <p:spPr>
          <a:xfrm>
            <a:off x="9828191" y="4829039"/>
            <a:ext cx="0" cy="2015612"/>
          </a:xfrm>
          <a:prstGeom prst="line">
            <a:avLst/>
          </a:prstGeom>
          <a:ln w="25400">
            <a:solidFill>
              <a:srgbClr val="17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47731827-687C-2AA7-1CC2-54F3C22B3275}"/>
              </a:ext>
            </a:extLst>
          </p:cNvPr>
          <p:cNvCxnSpPr>
            <a:cxnSpLocks/>
          </p:cNvCxnSpPr>
          <p:nvPr/>
        </p:nvCxnSpPr>
        <p:spPr>
          <a:xfrm>
            <a:off x="5161938" y="4829039"/>
            <a:ext cx="0" cy="2015612"/>
          </a:xfrm>
          <a:prstGeom prst="line">
            <a:avLst/>
          </a:prstGeom>
          <a:ln w="25400">
            <a:solidFill>
              <a:srgbClr val="17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8228E4C9-2213-BE6E-232B-3A1D8955E876}"/>
              </a:ext>
            </a:extLst>
          </p:cNvPr>
          <p:cNvCxnSpPr>
            <a:cxnSpLocks/>
          </p:cNvCxnSpPr>
          <p:nvPr/>
        </p:nvCxnSpPr>
        <p:spPr>
          <a:xfrm>
            <a:off x="2825851" y="4829039"/>
            <a:ext cx="0" cy="2015612"/>
          </a:xfrm>
          <a:prstGeom prst="line">
            <a:avLst/>
          </a:prstGeom>
          <a:ln w="25400">
            <a:solidFill>
              <a:srgbClr val="17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8FE9952F-23EF-BBE3-7F58-4D52892D08A6}"/>
              </a:ext>
            </a:extLst>
          </p:cNvPr>
          <p:cNvSpPr txBox="1"/>
          <p:nvPr/>
        </p:nvSpPr>
        <p:spPr>
          <a:xfrm>
            <a:off x="518299" y="4868647"/>
            <a:ext cx="2272861" cy="731227"/>
          </a:xfrm>
          <a:prstGeom prst="rect">
            <a:avLst/>
          </a:prstGeom>
          <a:solidFill>
            <a:srgbClr val="17468F"/>
          </a:solidFill>
        </p:spPr>
        <p:txBody>
          <a:bodyPr wrap="square" lIns="0" tIns="36000" rIns="0" bIns="36000" rtlCol="0" anchor="ctr" anchorCtr="0">
            <a:noAutofit/>
          </a:bodyPr>
          <a:lstStyle/>
          <a:p>
            <a:pPr algn="ctr"/>
            <a:r>
              <a:rPr lang="fr-FR" sz="1400" b="1" spc="300">
                <a:solidFill>
                  <a:schemeClr val="bg1"/>
                </a:solidFill>
              </a:rPr>
              <a:t>COMMISSION</a:t>
            </a:r>
          </a:p>
          <a:p>
            <a:pPr algn="ctr"/>
            <a:r>
              <a:rPr lang="fr-FR" sz="1400" b="1">
                <a:solidFill>
                  <a:srgbClr val="FFFF00"/>
                </a:solidFill>
              </a:rPr>
              <a:t>EFFECTIF</a:t>
            </a:r>
            <a:r>
              <a:rPr lang="fr-FR" sz="1400" b="1">
                <a:solidFill>
                  <a:schemeClr val="bg1"/>
                </a:solidFill>
              </a:rPr>
              <a:t> &amp; </a:t>
            </a:r>
            <a:r>
              <a:rPr lang="fr-FR" sz="1400" b="1">
                <a:solidFill>
                  <a:srgbClr val="FFFF00"/>
                </a:solidFill>
              </a:rPr>
              <a:t>WELCOME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05D2D1CB-0454-1F98-9677-4107B712DD8E}"/>
              </a:ext>
            </a:extLst>
          </p:cNvPr>
          <p:cNvSpPr txBox="1"/>
          <p:nvPr/>
        </p:nvSpPr>
        <p:spPr>
          <a:xfrm>
            <a:off x="2861215" y="4869087"/>
            <a:ext cx="2272861" cy="734191"/>
          </a:xfrm>
          <a:prstGeom prst="rect">
            <a:avLst/>
          </a:prstGeom>
          <a:solidFill>
            <a:srgbClr val="17468F"/>
          </a:solidFill>
        </p:spPr>
        <p:txBody>
          <a:bodyPr wrap="square" lIns="0" tIns="36000" rIns="0" bIns="36000" rtlCol="0" anchor="t" anchorCtr="0">
            <a:spAutoFit/>
          </a:bodyPr>
          <a:lstStyle/>
          <a:p>
            <a:pPr algn="ctr"/>
            <a:r>
              <a:rPr lang="fr-FR" sz="1400" b="1" spc="300">
                <a:solidFill>
                  <a:schemeClr val="bg1"/>
                </a:solidFill>
              </a:rPr>
              <a:t>COMMISSION</a:t>
            </a:r>
          </a:p>
          <a:p>
            <a:pPr algn="ctr"/>
            <a:r>
              <a:rPr lang="fr-FR" sz="1400" b="1">
                <a:solidFill>
                  <a:schemeClr val="bg1"/>
                </a:solidFill>
              </a:rPr>
              <a:t>IMAGE PUBLIQUE</a:t>
            </a:r>
          </a:p>
          <a:p>
            <a:pPr algn="ctr"/>
            <a:r>
              <a:rPr lang="fr-FR" sz="1400" b="1">
                <a:solidFill>
                  <a:schemeClr val="bg1"/>
                </a:solidFill>
              </a:rPr>
              <a:t>&amp; </a:t>
            </a:r>
            <a:r>
              <a:rPr lang="fr-FR" sz="1400" b="1">
                <a:solidFill>
                  <a:srgbClr val="FFFF00"/>
                </a:solidFill>
              </a:rPr>
              <a:t>COMMUNICATION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D60147C3-0C78-B376-BCF0-A37CC745D6DC}"/>
              </a:ext>
            </a:extLst>
          </p:cNvPr>
          <p:cNvSpPr txBox="1"/>
          <p:nvPr/>
        </p:nvSpPr>
        <p:spPr>
          <a:xfrm>
            <a:off x="5190382" y="4868647"/>
            <a:ext cx="2272861" cy="731227"/>
          </a:xfrm>
          <a:prstGeom prst="rect">
            <a:avLst/>
          </a:prstGeom>
          <a:solidFill>
            <a:srgbClr val="17468F"/>
          </a:solidFill>
        </p:spPr>
        <p:txBody>
          <a:bodyPr wrap="square" lIns="0" tIns="36000" rIns="0" bIns="36000" rtlCol="0" anchor="ctr" anchorCtr="0">
            <a:noAutofit/>
          </a:bodyPr>
          <a:lstStyle/>
          <a:p>
            <a:pPr algn="ctr"/>
            <a:r>
              <a:rPr lang="fr-FR" sz="1400" b="1" spc="300">
                <a:solidFill>
                  <a:schemeClr val="bg1"/>
                </a:solidFill>
              </a:rPr>
              <a:t>COMMISSION</a:t>
            </a:r>
          </a:p>
          <a:p>
            <a:pPr algn="ctr"/>
            <a:r>
              <a:rPr lang="fr-FR" sz="1400" b="1">
                <a:solidFill>
                  <a:schemeClr val="bg1"/>
                </a:solidFill>
              </a:rPr>
              <a:t>RELATIONS </a:t>
            </a:r>
            <a:r>
              <a:rPr lang="fr-FR" sz="1400" b="1">
                <a:solidFill>
                  <a:srgbClr val="FFFF00"/>
                </a:solidFill>
              </a:rPr>
              <a:t>SPONSORS</a:t>
            </a:r>
          </a:p>
          <a:p>
            <a:pPr algn="ctr"/>
            <a:r>
              <a:rPr lang="fr-FR" sz="1400" b="1">
                <a:solidFill>
                  <a:srgbClr val="FFFF00"/>
                </a:solidFill>
              </a:rPr>
              <a:t>&amp; DONATEURS</a:t>
            </a:r>
            <a:r>
              <a:rPr lang="fr-FR" sz="1400" b="1">
                <a:solidFill>
                  <a:schemeClr val="bg1"/>
                </a:solidFill>
              </a:rPr>
              <a:t> FINANCIERS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65547961-F421-D4A9-5840-B84A3D72B7E8}"/>
              </a:ext>
            </a:extLst>
          </p:cNvPr>
          <p:cNvSpPr txBox="1"/>
          <p:nvPr/>
        </p:nvSpPr>
        <p:spPr>
          <a:xfrm>
            <a:off x="7534281" y="4868647"/>
            <a:ext cx="2272861" cy="731227"/>
          </a:xfrm>
          <a:prstGeom prst="rect">
            <a:avLst/>
          </a:prstGeom>
          <a:solidFill>
            <a:srgbClr val="17468F"/>
          </a:solidFill>
        </p:spPr>
        <p:txBody>
          <a:bodyPr wrap="square" lIns="0" tIns="36000" rIns="0" bIns="36000" rtlCol="0" anchor="ctr" anchorCtr="0">
            <a:noAutofit/>
          </a:bodyPr>
          <a:lstStyle/>
          <a:p>
            <a:pPr algn="ctr"/>
            <a:r>
              <a:rPr lang="fr-FR" sz="1400" b="1" spc="300">
                <a:solidFill>
                  <a:schemeClr val="bg1"/>
                </a:solidFill>
              </a:rPr>
              <a:t>COMMISSION</a:t>
            </a:r>
          </a:p>
          <a:p>
            <a:pPr algn="ctr"/>
            <a:r>
              <a:rPr lang="fr-FR" sz="1400" b="1">
                <a:solidFill>
                  <a:srgbClr val="FFFF00"/>
                </a:solidFill>
              </a:rPr>
              <a:t>RELATIONS EXTERNES</a:t>
            </a:r>
            <a:r>
              <a:rPr lang="fr-FR" sz="1400" b="1">
                <a:solidFill>
                  <a:schemeClr val="bg1"/>
                </a:solidFill>
              </a:rPr>
              <a:t>, DISTRICT &amp; FONDATION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2EB57652-4E74-70A3-7471-A7C0486A1F96}"/>
              </a:ext>
            </a:extLst>
          </p:cNvPr>
          <p:cNvSpPr txBox="1"/>
          <p:nvPr/>
        </p:nvSpPr>
        <p:spPr>
          <a:xfrm>
            <a:off x="9867449" y="4868647"/>
            <a:ext cx="2272861" cy="731227"/>
          </a:xfrm>
          <a:prstGeom prst="rect">
            <a:avLst/>
          </a:prstGeom>
          <a:solidFill>
            <a:srgbClr val="17468F"/>
          </a:solidFill>
        </p:spPr>
        <p:txBody>
          <a:bodyPr wrap="square" lIns="0" tIns="36000" rIns="0" bIns="36000" rtlCol="0" anchor="ctr" anchorCtr="0">
            <a:noAutofit/>
          </a:bodyPr>
          <a:lstStyle/>
          <a:p>
            <a:pPr algn="ctr"/>
            <a:r>
              <a:rPr lang="fr-FR" sz="1400" b="1" spc="300">
                <a:solidFill>
                  <a:schemeClr val="bg1"/>
                </a:solidFill>
              </a:rPr>
              <a:t>COMMISSION</a:t>
            </a:r>
          </a:p>
          <a:p>
            <a:pPr algn="ctr"/>
            <a:r>
              <a:rPr lang="fr-FR" sz="1400" b="1">
                <a:solidFill>
                  <a:srgbClr val="FFFF00"/>
                </a:solidFill>
              </a:rPr>
              <a:t>VIE INTERNE</a:t>
            </a:r>
            <a:r>
              <a:rPr lang="fr-FR" sz="1400" b="1">
                <a:solidFill>
                  <a:schemeClr val="bg1"/>
                </a:solidFill>
              </a:rPr>
              <a:t> DU CLUB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1357DE38-2E67-FADE-4C2B-AF703E4FB70F}"/>
              </a:ext>
            </a:extLst>
          </p:cNvPr>
          <p:cNvSpPr txBox="1"/>
          <p:nvPr/>
        </p:nvSpPr>
        <p:spPr>
          <a:xfrm>
            <a:off x="526064" y="5613396"/>
            <a:ext cx="23597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Rénald GIGLIONE</a:t>
            </a:r>
            <a:endParaRPr lang="fr-FR" sz="1200" b="1"/>
          </a:p>
          <a:p>
            <a:r>
              <a:rPr lang="fr-FR" sz="1200"/>
              <a:t>• Ludovic HUBLER</a:t>
            </a:r>
            <a:endParaRPr lang="fr-FR" sz="1200" b="1"/>
          </a:p>
          <a:p>
            <a:r>
              <a:rPr lang="fr-FR" sz="1200"/>
              <a:t>• Ghassan ANDRAOS</a:t>
            </a:r>
            <a:endParaRPr lang="fr-FR" sz="1200" b="1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3243B74F-51ED-419D-AED7-675E00EA5516}"/>
              </a:ext>
            </a:extLst>
          </p:cNvPr>
          <p:cNvSpPr txBox="1"/>
          <p:nvPr/>
        </p:nvSpPr>
        <p:spPr>
          <a:xfrm>
            <a:off x="2861187" y="5613396"/>
            <a:ext cx="23597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Florence GARELLI</a:t>
            </a:r>
            <a:endParaRPr lang="fr-FR" sz="1200" b="1"/>
          </a:p>
          <a:p>
            <a:r>
              <a:rPr lang="fr-FR" sz="1200"/>
              <a:t>• Sacha COMBO</a:t>
            </a:r>
          </a:p>
          <a:p>
            <a:r>
              <a:rPr lang="fr-FR" sz="1200"/>
              <a:t>• Stéphane CUZZOCREA</a:t>
            </a:r>
          </a:p>
          <a:p>
            <a:r>
              <a:rPr lang="fr-FR" sz="1200"/>
              <a:t>• Ludovic HUBLER</a:t>
            </a:r>
            <a:endParaRPr lang="fr-FR" sz="1200" b="1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30F5ECB9-B68B-E0B8-EC8F-08D8E267D25C}"/>
              </a:ext>
            </a:extLst>
          </p:cNvPr>
          <p:cNvSpPr txBox="1"/>
          <p:nvPr/>
        </p:nvSpPr>
        <p:spPr>
          <a:xfrm>
            <a:off x="5166987" y="5613396"/>
            <a:ext cx="23949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/>
              <a:t>[Sponsors 2022]</a:t>
            </a:r>
            <a:r>
              <a:rPr lang="fr-FR" sz="1200"/>
              <a:t> • </a:t>
            </a:r>
            <a:r>
              <a:rPr lang="fr-FR" sz="1200" b="1">
                <a:solidFill>
                  <a:srgbClr val="FF0000"/>
                </a:solidFill>
              </a:rPr>
              <a:t>Ludovic HUBLER</a:t>
            </a:r>
            <a:br>
              <a:rPr lang="fr-FR" sz="1200" b="1"/>
            </a:br>
            <a:r>
              <a:rPr lang="fr-FR" sz="1200" b="1"/>
              <a:t>[Lots tombola] :</a:t>
            </a:r>
            <a:r>
              <a:rPr lang="fr-FR" sz="1200"/>
              <a:t> • </a:t>
            </a:r>
            <a:r>
              <a:rPr lang="fr-FR" sz="1200" b="1">
                <a:solidFill>
                  <a:srgbClr val="FF0000"/>
                </a:solidFill>
              </a:rPr>
              <a:t>Hervé LALLI</a:t>
            </a:r>
            <a:endParaRPr lang="fr-FR" sz="1200" b="1"/>
          </a:p>
          <a:p>
            <a:r>
              <a:rPr lang="fr-FR" sz="1200"/>
              <a:t>• Thierry DEBIEZ</a:t>
            </a:r>
          </a:p>
          <a:p>
            <a:r>
              <a:rPr lang="fr-FR" sz="1200"/>
              <a:t>• Massimo SIMONCELLI</a:t>
            </a:r>
          </a:p>
          <a:p>
            <a:r>
              <a:rPr lang="fr-FR" sz="1200"/>
              <a:t>• Tatiana DELIQUY CASERTA</a:t>
            </a:r>
            <a:endParaRPr lang="fr-FR" sz="1200" b="1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E44748BD-5523-1982-B736-A20F93584C28}"/>
              </a:ext>
            </a:extLst>
          </p:cNvPr>
          <p:cNvSpPr txBox="1"/>
          <p:nvPr/>
        </p:nvSpPr>
        <p:spPr>
          <a:xfrm>
            <a:off x="7549026" y="5613394"/>
            <a:ext cx="23597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Alain DAUJON</a:t>
            </a:r>
            <a:endParaRPr lang="fr-FR" sz="1200" b="1"/>
          </a:p>
          <a:p>
            <a:r>
              <a:rPr lang="fr-FR" sz="1200"/>
              <a:t>• Guillaume RAMEY</a:t>
            </a:r>
          </a:p>
          <a:p>
            <a:r>
              <a:rPr lang="fr-FR" sz="1200"/>
              <a:t>• Bernard ROUSSELOT</a:t>
            </a:r>
          </a:p>
          <a:p>
            <a:r>
              <a:rPr lang="fr-FR" sz="1200"/>
              <a:t>• Françoise CONTI</a:t>
            </a:r>
            <a:endParaRPr lang="fr-FR" sz="1200" b="1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B289618-EC15-9410-CBFE-23DB07328703}"/>
              </a:ext>
            </a:extLst>
          </p:cNvPr>
          <p:cNvSpPr txBox="1"/>
          <p:nvPr/>
        </p:nvSpPr>
        <p:spPr>
          <a:xfrm>
            <a:off x="9889034" y="5613394"/>
            <a:ext cx="23597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Agnès DAUJON</a:t>
            </a:r>
            <a:endParaRPr lang="fr-FR" sz="1200" b="1"/>
          </a:p>
          <a:p>
            <a:r>
              <a:rPr lang="fr-FR" sz="1200"/>
              <a:t>• Asish CHAUDHURY</a:t>
            </a:r>
          </a:p>
          <a:p>
            <a:r>
              <a:rPr lang="fr-FR" sz="1200"/>
              <a:t>• Hevé LALLI</a:t>
            </a:r>
          </a:p>
          <a:p>
            <a:r>
              <a:rPr lang="fr-FR" sz="1200"/>
              <a:t>• Sylviane MATHIEU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1DF98A24-08A3-CD28-B100-AB696A31B02C}"/>
              </a:ext>
            </a:extLst>
          </p:cNvPr>
          <p:cNvSpPr txBox="1"/>
          <p:nvPr/>
        </p:nvSpPr>
        <p:spPr>
          <a:xfrm>
            <a:off x="2148213" y="4284986"/>
            <a:ext cx="10114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Ludovic HUBLER</a:t>
            </a:r>
            <a:r>
              <a:rPr lang="fr-FR" sz="1200">
                <a:solidFill>
                  <a:srgbClr val="FF0000"/>
                </a:solidFill>
              </a:rPr>
              <a:t> </a:t>
            </a:r>
            <a:r>
              <a:rPr lang="fr-FR" sz="1200"/>
              <a:t>(Président) • </a:t>
            </a:r>
            <a:r>
              <a:rPr lang="fr-FR" sz="1200" b="1"/>
              <a:t>Rénald GIGLIONE</a:t>
            </a:r>
            <a:r>
              <a:rPr lang="fr-FR" sz="1200"/>
              <a:t> (Secrétaire) • </a:t>
            </a:r>
            <a:r>
              <a:rPr lang="fr-FR" sz="1200" b="1"/>
              <a:t>Guillaume RAMEY</a:t>
            </a:r>
            <a:r>
              <a:rPr lang="fr-FR" sz="1200"/>
              <a:t> (Secrétaire Adjoint)           • </a:t>
            </a:r>
            <a:r>
              <a:rPr lang="fr-FR" sz="1200" b="1"/>
              <a:t>Marisol RICHARDS ESPINOSA</a:t>
            </a:r>
            <a:r>
              <a:rPr lang="fr-FR" sz="1200"/>
              <a:t> (Trésorière)</a:t>
            </a:r>
          </a:p>
          <a:p>
            <a:r>
              <a:rPr lang="fr-FR" sz="1200"/>
              <a:t>• </a:t>
            </a:r>
            <a:r>
              <a:rPr lang="fr-FR" sz="1200" b="1"/>
              <a:t>Massimo SIMONCELLI</a:t>
            </a:r>
            <a:r>
              <a:rPr lang="fr-FR" sz="1200"/>
              <a:t> (Trésorier Adjoint) • </a:t>
            </a:r>
            <a:r>
              <a:rPr lang="fr-FR" sz="1200" b="1"/>
              <a:t>Agnès DAUJON</a:t>
            </a:r>
            <a:r>
              <a:rPr lang="fr-FR" sz="1200"/>
              <a:t> (Cheffe du Protocole) • </a:t>
            </a:r>
            <a:r>
              <a:rPr lang="fr-FR" sz="1200" b="1"/>
              <a:t>Isabelle GIANTON</a:t>
            </a:r>
            <a:r>
              <a:rPr lang="fr-FR" sz="1200"/>
              <a:t> (Protocole Adjoint) • </a:t>
            </a:r>
            <a:r>
              <a:rPr lang="fr-FR" sz="1200" b="1"/>
              <a:t>Alain DAUJON</a:t>
            </a:r>
            <a:r>
              <a:rPr lang="fr-FR" sz="1200"/>
              <a:t> (Président Nommé)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1C067FA-689C-71AF-4531-6604E714319A}"/>
              </a:ext>
            </a:extLst>
          </p:cNvPr>
          <p:cNvGrpSpPr/>
          <p:nvPr/>
        </p:nvGrpSpPr>
        <p:grpSpPr>
          <a:xfrm rot="5400000">
            <a:off x="7815893" y="3148024"/>
            <a:ext cx="2038264" cy="914400"/>
            <a:chOff x="4954044" y="2274557"/>
            <a:chExt cx="2038264" cy="914400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5E04FCCC-A787-7A56-393B-2C26742C0768}"/>
                </a:ext>
              </a:extLst>
            </p:cNvPr>
            <p:cNvGrpSpPr/>
            <p:nvPr/>
          </p:nvGrpSpPr>
          <p:grpSpPr>
            <a:xfrm>
              <a:off x="4954044" y="2274557"/>
              <a:ext cx="1872641" cy="914400"/>
              <a:chOff x="5108266" y="2165043"/>
              <a:chExt cx="1597346" cy="575506"/>
            </a:xfrm>
          </p:grpSpPr>
          <p:sp>
            <p:nvSpPr>
              <p:cNvPr id="9" name="Triangle isocèle 8">
                <a:extLst>
                  <a:ext uri="{FF2B5EF4-FFF2-40B4-BE49-F238E27FC236}">
                    <a16:creationId xmlns:a16="http://schemas.microsoft.com/office/drawing/2014/main" id="{BF529236-4931-6B50-86C2-260D5794A32D}"/>
                  </a:ext>
                </a:extLst>
              </p:cNvPr>
              <p:cNvSpPr/>
              <p:nvPr/>
            </p:nvSpPr>
            <p:spPr>
              <a:xfrm rot="5400000">
                <a:off x="6231669" y="2266606"/>
                <a:ext cx="575506" cy="372380"/>
              </a:xfrm>
              <a:prstGeom prst="triangle">
                <a:avLst/>
              </a:prstGeom>
              <a:solidFill>
                <a:srgbClr val="17468F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highlight>
                    <a:srgbClr val="2F528F"/>
                  </a:highlight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24F7865-D8E3-96D2-52AF-133527B74B33}"/>
                  </a:ext>
                </a:extLst>
              </p:cNvPr>
              <p:cNvSpPr/>
              <p:nvPr/>
            </p:nvSpPr>
            <p:spPr>
              <a:xfrm>
                <a:off x="5108266" y="2316938"/>
                <a:ext cx="1354410" cy="281883"/>
              </a:xfrm>
              <a:prstGeom prst="rect">
                <a:avLst/>
              </a:prstGeom>
              <a:solidFill>
                <a:srgbClr val="17468F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6AB9E5D8-3188-BBEF-CD18-1AA936BEB343}"/>
                </a:ext>
              </a:extLst>
            </p:cNvPr>
            <p:cNvSpPr txBox="1"/>
            <p:nvPr/>
          </p:nvSpPr>
          <p:spPr>
            <a:xfrm>
              <a:off x="5702127" y="2518717"/>
              <a:ext cx="129018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>
                  <a:solidFill>
                    <a:schemeClr val="bg1"/>
                  </a:solidFill>
                </a:rPr>
                <a:t>MESURER</a:t>
              </a:r>
            </a:p>
            <a:p>
              <a:pPr algn="ctr"/>
              <a:r>
                <a:rPr lang="fr-FR" sz="1100" b="1">
                  <a:solidFill>
                    <a:schemeClr val="bg1"/>
                  </a:solidFill>
                </a:rPr>
                <a:t>L’IMPACT</a:t>
              </a:r>
            </a:p>
          </p:txBody>
        </p:sp>
      </p:grpSp>
      <p:sp>
        <p:nvSpPr>
          <p:cNvPr id="84" name="Rectangle : coins arrondis 83">
            <a:extLst>
              <a:ext uri="{FF2B5EF4-FFF2-40B4-BE49-F238E27FC236}">
                <a16:creationId xmlns:a16="http://schemas.microsoft.com/office/drawing/2014/main" id="{BBB77D7F-2D3C-E017-DEFB-EDBBABC8BEB6}"/>
              </a:ext>
            </a:extLst>
          </p:cNvPr>
          <p:cNvSpPr/>
          <p:nvPr/>
        </p:nvSpPr>
        <p:spPr>
          <a:xfrm>
            <a:off x="6354619" y="54226"/>
            <a:ext cx="5837382" cy="3547956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FDB8D918-84DA-3629-D1FD-2DC13805A020}"/>
              </a:ext>
            </a:extLst>
          </p:cNvPr>
          <p:cNvSpPr txBox="1"/>
          <p:nvPr/>
        </p:nvSpPr>
        <p:spPr>
          <a:xfrm>
            <a:off x="6345382" y="0"/>
            <a:ext cx="5865407" cy="369332"/>
          </a:xfrm>
          <a:prstGeom prst="rect">
            <a:avLst/>
          </a:prstGeom>
          <a:solidFill>
            <a:srgbClr val="2F528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spc="300">
                <a:solidFill>
                  <a:srgbClr val="FFFF00"/>
                </a:solidFill>
              </a:rPr>
              <a:t>ÉQUIPES</a:t>
            </a:r>
            <a:r>
              <a:rPr lang="fr-FR" b="1" spc="300">
                <a:solidFill>
                  <a:schemeClr val="bg1"/>
                </a:solidFill>
              </a:rPr>
              <a:t> ACTIONS</a:t>
            </a:r>
            <a:endParaRPr lang="fr-FR" sz="1200" spc="300">
              <a:solidFill>
                <a:schemeClr val="bg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31370B1-5979-EB79-3A54-5C5B727C6687}"/>
              </a:ext>
            </a:extLst>
          </p:cNvPr>
          <p:cNvSpPr/>
          <p:nvPr/>
        </p:nvSpPr>
        <p:spPr>
          <a:xfrm>
            <a:off x="6382326" y="2699359"/>
            <a:ext cx="5800437" cy="902823"/>
          </a:xfrm>
          <a:prstGeom prst="roundRect">
            <a:avLst>
              <a:gd name="adj" fmla="val 0"/>
            </a:avLst>
          </a:prstGeom>
          <a:solidFill>
            <a:schemeClr val="bg1">
              <a:alpha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14BA0019-0AB4-C3AF-2357-7BFBBFBC0CCB}"/>
              </a:ext>
            </a:extLst>
          </p:cNvPr>
          <p:cNvSpPr txBox="1"/>
          <p:nvPr/>
        </p:nvSpPr>
        <p:spPr>
          <a:xfrm>
            <a:off x="6413867" y="1973005"/>
            <a:ext cx="1930593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9"/>
              </a:rPr>
              <a:t>ÉQUIPES « EAU-VILLAGE »</a:t>
            </a:r>
            <a:endParaRPr lang="fr-FR" sz="1400" b="1">
              <a:solidFill>
                <a:srgbClr val="2F528F"/>
              </a:solidFill>
            </a:endParaRP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56916544-0AB9-1071-FE67-C84D3F1B2E5E}"/>
              </a:ext>
            </a:extLst>
          </p:cNvPr>
          <p:cNvSpPr txBox="1"/>
          <p:nvPr/>
        </p:nvSpPr>
        <p:spPr>
          <a:xfrm>
            <a:off x="9706902" y="1380464"/>
            <a:ext cx="1785727" cy="288147"/>
          </a:xfrm>
          <a:prstGeom prst="rect">
            <a:avLst/>
          </a:prstGeom>
          <a:noFill/>
        </p:spPr>
        <p:txBody>
          <a:bodyPr wrap="squar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10"/>
              </a:rPr>
              <a:t>ÉQUIPES SANTÉ</a:t>
            </a:r>
            <a:endParaRPr lang="fr-FR" sz="1400" b="1">
              <a:solidFill>
                <a:srgbClr val="2F528F"/>
              </a:solidFill>
            </a:endParaRP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02D58D8A-0180-1325-F54B-31DEDAA41DE1}"/>
              </a:ext>
            </a:extLst>
          </p:cNvPr>
          <p:cNvSpPr txBox="1"/>
          <p:nvPr/>
        </p:nvSpPr>
        <p:spPr>
          <a:xfrm>
            <a:off x="9702534" y="374946"/>
            <a:ext cx="1523366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11"/>
              </a:rPr>
              <a:t>ÉQUIPE ÉDUCATION</a:t>
            </a:r>
            <a:endParaRPr lang="fr-FR" sz="1400" b="1">
              <a:solidFill>
                <a:srgbClr val="2F528F"/>
              </a:solidFill>
            </a:endParaRP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C7616258-9C36-5B78-0A7C-E5F426E140A3}"/>
              </a:ext>
            </a:extLst>
          </p:cNvPr>
          <p:cNvSpPr txBox="1"/>
          <p:nvPr/>
        </p:nvSpPr>
        <p:spPr>
          <a:xfrm>
            <a:off x="6413505" y="381075"/>
            <a:ext cx="1997342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12"/>
              </a:rPr>
              <a:t>ÉQUIPE ENVIRONNEMENT</a:t>
            </a:r>
            <a:endParaRPr lang="fr-FR" sz="1400" b="1">
              <a:solidFill>
                <a:srgbClr val="2F528F"/>
              </a:solidFill>
            </a:endParaRP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2BF62495-043F-2FDA-1B18-EE04E3E9AE31}"/>
              </a:ext>
            </a:extLst>
          </p:cNvPr>
          <p:cNvSpPr txBox="1"/>
          <p:nvPr/>
        </p:nvSpPr>
        <p:spPr>
          <a:xfrm>
            <a:off x="6673661" y="1275608"/>
            <a:ext cx="2871107" cy="288147"/>
          </a:xfrm>
          <a:prstGeom prst="rect">
            <a:avLst/>
          </a:prstGeom>
          <a:noFill/>
        </p:spPr>
        <p:txBody>
          <a:bodyPr wrap="none" lIns="0" tIns="36000" rIns="0" bIns="36000" rtlCol="0" anchor="ctr" anchorCtr="0">
            <a:spAutoFit/>
          </a:bodyPr>
          <a:lstStyle/>
          <a:p>
            <a:r>
              <a:rPr lang="fr-FR" sz="1400" b="1">
                <a:solidFill>
                  <a:srgbClr val="2F528F"/>
                </a:solidFill>
                <a:hlinkClick r:id="rId13"/>
              </a:rPr>
              <a:t>ÉQUIPE ACTIONS PROFESSIONNELLES</a:t>
            </a:r>
            <a:endParaRPr lang="fr-FR" sz="1400" b="1">
              <a:solidFill>
                <a:srgbClr val="2F528F"/>
              </a:solidFill>
            </a:endParaRP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F9C1DDB3-002C-5FE2-2AAC-8670F6146572}"/>
              </a:ext>
            </a:extLst>
          </p:cNvPr>
          <p:cNvSpPr txBox="1"/>
          <p:nvPr/>
        </p:nvSpPr>
        <p:spPr>
          <a:xfrm>
            <a:off x="6309066" y="593569"/>
            <a:ext cx="2916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Isabelle GIANTON </a:t>
            </a:r>
            <a:r>
              <a:rPr lang="fr-FR" sz="1200"/>
              <a:t>• Sylviane MATHIEU</a:t>
            </a:r>
          </a:p>
          <a:p>
            <a:r>
              <a:rPr lang="fr-FR" sz="1200"/>
              <a:t>• Florence GARELLI • Arnaud LE CHALONY</a:t>
            </a:r>
          </a:p>
          <a:p>
            <a:r>
              <a:rPr lang="fr-FR" sz="1200"/>
              <a:t>• Cristina MORAR • Antony GROEBERT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F75F7F2C-238A-0501-FD65-76C24DB57085}"/>
              </a:ext>
            </a:extLst>
          </p:cNvPr>
          <p:cNvSpPr txBox="1"/>
          <p:nvPr/>
        </p:nvSpPr>
        <p:spPr>
          <a:xfrm>
            <a:off x="9605816" y="1589129"/>
            <a:ext cx="27135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/>
              <a:t>[Polio] :</a:t>
            </a:r>
            <a:r>
              <a:rPr lang="fr-FR" sz="1200"/>
              <a:t> </a:t>
            </a:r>
            <a:r>
              <a:rPr lang="fr-FR" sz="1200" b="1">
                <a:solidFill>
                  <a:srgbClr val="FF0000"/>
                </a:solidFill>
              </a:rPr>
              <a:t>Ghassan ANDRAOS</a:t>
            </a:r>
            <a:endParaRPr lang="fr-FR" sz="1200" b="1"/>
          </a:p>
          <a:p>
            <a:r>
              <a:rPr lang="fr-FR" sz="1200" b="1"/>
              <a:t>[EET + Santé&amp;Sport] :</a:t>
            </a:r>
            <a:r>
              <a:rPr lang="fr-FR" sz="1200"/>
              <a:t> </a:t>
            </a:r>
            <a:r>
              <a:rPr lang="fr-FR" sz="1200" b="1">
                <a:solidFill>
                  <a:srgbClr val="FF0000"/>
                </a:solidFill>
              </a:rPr>
              <a:t>Françoise CONTI</a:t>
            </a:r>
          </a:p>
          <a:p>
            <a:r>
              <a:rPr lang="fr-FR" sz="1200"/>
              <a:t>• Tatiana DELIQUY CASERTA</a:t>
            </a:r>
            <a:br>
              <a:rPr lang="fr-FR" sz="1200"/>
            </a:br>
            <a:r>
              <a:rPr lang="fr-FR" sz="1200"/>
              <a:t>• Alain DAUJON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4AF6E67E-44A7-B3A5-21D3-73D3A496A21C}"/>
              </a:ext>
            </a:extLst>
          </p:cNvPr>
          <p:cNvSpPr txBox="1"/>
          <p:nvPr/>
        </p:nvSpPr>
        <p:spPr>
          <a:xfrm>
            <a:off x="9605815" y="584335"/>
            <a:ext cx="25751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Guillaume RAMEY</a:t>
            </a:r>
          </a:p>
          <a:p>
            <a:r>
              <a:rPr lang="fr-FR" sz="1200"/>
              <a:t>• Nathalie DE PREST • Agnès DAUJON</a:t>
            </a:r>
          </a:p>
          <a:p>
            <a:r>
              <a:rPr lang="fr-FR" sz="1200"/>
              <a:t>• Fédérica NAIDU</a:t>
            </a:r>
          </a:p>
          <a:p>
            <a:r>
              <a:rPr lang="fr-FR" sz="1200"/>
              <a:t>• Massimo SIMONCELLI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066260FD-C87F-7BBF-FA71-6C744EDD17A6}"/>
              </a:ext>
            </a:extLst>
          </p:cNvPr>
          <p:cNvSpPr txBox="1"/>
          <p:nvPr/>
        </p:nvSpPr>
        <p:spPr>
          <a:xfrm>
            <a:off x="6583330" y="1482655"/>
            <a:ext cx="30185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</a:t>
            </a:r>
            <a:r>
              <a:rPr lang="fr-FR" sz="1200" b="1"/>
              <a:t> </a:t>
            </a:r>
            <a:r>
              <a:rPr lang="fr-FR" sz="1200" b="1">
                <a:solidFill>
                  <a:srgbClr val="FF0000"/>
                </a:solidFill>
              </a:rPr>
              <a:t>Stéphane CUZZOCREA </a:t>
            </a:r>
            <a:r>
              <a:rPr lang="fr-FR" sz="1200"/>
              <a:t>• Asish CHAUDHURY • Sacha COMBO • Massimo SIMONCELLI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2D0DA5AA-7978-68C8-F54C-47AF341F564F}"/>
              </a:ext>
            </a:extLst>
          </p:cNvPr>
          <p:cNvSpPr txBox="1"/>
          <p:nvPr/>
        </p:nvSpPr>
        <p:spPr>
          <a:xfrm>
            <a:off x="6312780" y="2202541"/>
            <a:ext cx="39272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/>
              <a:t>[Autres] :</a:t>
            </a:r>
            <a:r>
              <a:rPr lang="fr-FR" sz="1200"/>
              <a:t> </a:t>
            </a:r>
            <a:r>
              <a:rPr lang="fr-FR" sz="1200" b="1">
                <a:solidFill>
                  <a:srgbClr val="FF0000"/>
                </a:solidFill>
              </a:rPr>
              <a:t>Alain DAUJON</a:t>
            </a:r>
            <a:r>
              <a:rPr lang="fr-FR" sz="1200" b="1"/>
              <a:t> </a:t>
            </a:r>
            <a:r>
              <a:rPr lang="fr-FR" sz="1200"/>
              <a:t>• Charles FEIGEL</a:t>
            </a:r>
            <a:br>
              <a:rPr lang="fr-FR" sz="1200"/>
            </a:br>
            <a:r>
              <a:rPr lang="fr-FR" sz="1200"/>
              <a:t>• D. BATTAGLIO </a:t>
            </a:r>
            <a:r>
              <a:rPr lang="fr-FR" sz="1200" b="1"/>
              <a:t>[Madacasgar] : </a:t>
            </a:r>
            <a:r>
              <a:rPr lang="fr-FR" sz="1200" b="1">
                <a:solidFill>
                  <a:srgbClr val="FF0000"/>
                </a:solidFill>
              </a:rPr>
              <a:t>Ludovic HUBLER</a:t>
            </a:r>
            <a:endParaRPr lang="fr-FR" sz="1200"/>
          </a:p>
        </p:txBody>
      </p:sp>
      <p:sp>
        <p:nvSpPr>
          <p:cNvPr id="198" name="Triangle isocèle 197">
            <a:extLst>
              <a:ext uri="{FF2B5EF4-FFF2-40B4-BE49-F238E27FC236}">
                <a16:creationId xmlns:a16="http://schemas.microsoft.com/office/drawing/2014/main" id="{0F84DB93-891B-902F-4DA7-B2BE595F8840}"/>
              </a:ext>
            </a:extLst>
          </p:cNvPr>
          <p:cNvSpPr/>
          <p:nvPr/>
        </p:nvSpPr>
        <p:spPr>
          <a:xfrm rot="5400000">
            <a:off x="5906654" y="1485472"/>
            <a:ext cx="914400" cy="498763"/>
          </a:xfrm>
          <a:prstGeom prst="triangle">
            <a:avLst/>
          </a:prstGeom>
          <a:solidFill>
            <a:srgbClr val="17468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highlight>
                <a:srgbClr val="2F528F"/>
              </a:highlight>
            </a:endParaRPr>
          </a:p>
        </p:txBody>
      </p:sp>
      <p:sp>
        <p:nvSpPr>
          <p:cNvPr id="199" name="ZoneTexte 198">
            <a:extLst>
              <a:ext uri="{FF2B5EF4-FFF2-40B4-BE49-F238E27FC236}">
                <a16:creationId xmlns:a16="http://schemas.microsoft.com/office/drawing/2014/main" id="{D0F3619E-104D-5E32-696D-3C3B95A711A9}"/>
              </a:ext>
            </a:extLst>
          </p:cNvPr>
          <p:cNvSpPr txBox="1"/>
          <p:nvPr/>
        </p:nvSpPr>
        <p:spPr>
          <a:xfrm>
            <a:off x="5458691" y="1521815"/>
            <a:ext cx="1053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>
                <a:solidFill>
                  <a:schemeClr val="bg1"/>
                </a:solidFill>
              </a:rPr>
              <a:t>FINANCER</a:t>
            </a:r>
          </a:p>
          <a:p>
            <a:pPr algn="ctr"/>
            <a:r>
              <a:rPr lang="fr-FR" sz="1100" b="1">
                <a:solidFill>
                  <a:schemeClr val="bg1"/>
                </a:solidFill>
              </a:rPr>
              <a:t>LES ACTIONS</a:t>
            </a:r>
          </a:p>
        </p:txBody>
      </p:sp>
      <p:sp>
        <p:nvSpPr>
          <p:cNvPr id="202" name="ZoneTexte 201">
            <a:extLst>
              <a:ext uri="{FF2B5EF4-FFF2-40B4-BE49-F238E27FC236}">
                <a16:creationId xmlns:a16="http://schemas.microsoft.com/office/drawing/2014/main" id="{21FB7808-CDD0-B341-9DFE-B066D9D2FADD}"/>
              </a:ext>
            </a:extLst>
          </p:cNvPr>
          <p:cNvSpPr txBox="1"/>
          <p:nvPr/>
        </p:nvSpPr>
        <p:spPr>
          <a:xfrm>
            <a:off x="2936845" y="2263773"/>
            <a:ext cx="25245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/>
              <a:t>• </a:t>
            </a:r>
            <a:r>
              <a:rPr lang="fr-FR" sz="1200" b="1">
                <a:solidFill>
                  <a:srgbClr val="FF0000"/>
                </a:solidFill>
              </a:rPr>
              <a:t>Alain DAUJON</a:t>
            </a:r>
            <a:endParaRPr lang="fr-FR" sz="1200" b="1"/>
          </a:p>
          <a:p>
            <a:r>
              <a:rPr lang="fr-FR" sz="1200"/>
              <a:t>• Bernard ROUSSELOT</a:t>
            </a:r>
          </a:p>
          <a:p>
            <a:r>
              <a:rPr lang="fr-FR" sz="1200"/>
              <a:t>• Anne-Caroline ROUSSELOT</a:t>
            </a:r>
          </a:p>
        </p:txBody>
      </p:sp>
      <p:cxnSp>
        <p:nvCxnSpPr>
          <p:cNvPr id="207" name="Connecteur droit 206">
            <a:extLst>
              <a:ext uri="{FF2B5EF4-FFF2-40B4-BE49-F238E27FC236}">
                <a16:creationId xmlns:a16="http://schemas.microsoft.com/office/drawing/2014/main" id="{C0535BE8-D1ED-9CFE-24A3-4C4651EDA2F8}"/>
              </a:ext>
            </a:extLst>
          </p:cNvPr>
          <p:cNvCxnSpPr>
            <a:cxnSpLocks/>
          </p:cNvCxnSpPr>
          <p:nvPr/>
        </p:nvCxnSpPr>
        <p:spPr>
          <a:xfrm flipH="1">
            <a:off x="6363854" y="2700120"/>
            <a:ext cx="5828146" cy="0"/>
          </a:xfrm>
          <a:prstGeom prst="line">
            <a:avLst/>
          </a:prstGeom>
          <a:ln w="25400">
            <a:solidFill>
              <a:srgbClr val="17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0CABD161-2403-B9EB-9480-5D52A8205EC2}"/>
              </a:ext>
            </a:extLst>
          </p:cNvPr>
          <p:cNvSpPr txBox="1"/>
          <p:nvPr/>
        </p:nvSpPr>
        <p:spPr>
          <a:xfrm>
            <a:off x="6320945" y="2945976"/>
            <a:ext cx="58710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>
                <a:hlinkClick r:id="rId14"/>
              </a:rPr>
              <a:t>[Ukraine Collectes]</a:t>
            </a:r>
            <a:r>
              <a:rPr lang="fr-FR" sz="1200" b="1"/>
              <a:t> : </a:t>
            </a:r>
            <a:r>
              <a:rPr lang="fr-FR" sz="1200" b="1">
                <a:solidFill>
                  <a:srgbClr val="FF0000"/>
                </a:solidFill>
              </a:rPr>
              <a:t>Rénald GIGLIONE</a:t>
            </a:r>
            <a:r>
              <a:rPr lang="fr-FR" sz="1200" b="1"/>
              <a:t> </a:t>
            </a:r>
            <a:r>
              <a:rPr lang="fr-FR" sz="1200"/>
              <a:t>• Arnaud LE CHALONY </a:t>
            </a:r>
            <a:br>
              <a:rPr lang="fr-FR" sz="1200"/>
            </a:br>
            <a:r>
              <a:rPr lang="fr-FR" sz="1200" b="1"/>
              <a:t>[Banque Alimentaire] : </a:t>
            </a:r>
            <a:r>
              <a:rPr lang="fr-FR" sz="1200" b="1">
                <a:solidFill>
                  <a:srgbClr val="FF0000"/>
                </a:solidFill>
              </a:rPr>
              <a:t>Ludovic HUBLER</a:t>
            </a:r>
            <a:endParaRPr lang="fr-FR" sz="120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B49BA8-67E3-4D34-245B-D2D3CE78AC0C}"/>
              </a:ext>
            </a:extLst>
          </p:cNvPr>
          <p:cNvSpPr txBox="1"/>
          <p:nvPr/>
        </p:nvSpPr>
        <p:spPr>
          <a:xfrm>
            <a:off x="6414121" y="2702356"/>
            <a:ext cx="5479342" cy="288147"/>
          </a:xfrm>
          <a:prstGeom prst="rect">
            <a:avLst/>
          </a:prstGeom>
          <a:noFill/>
        </p:spPr>
        <p:txBody>
          <a:bodyPr wrap="square" lIns="0" tIns="36000" rIns="0" bIns="36000" rtlCol="0" anchor="ctr" anchorCtr="0">
            <a:spAutoFit/>
          </a:bodyPr>
          <a:lstStyle/>
          <a:p>
            <a:r>
              <a:rPr lang="fr-FR" sz="1400" b="1" u="sng">
                <a:solidFill>
                  <a:srgbClr val="0563C1"/>
                </a:solidFill>
              </a:rPr>
              <a:t>ÉQUIPES URGENCES &amp; ASSISTANCE</a:t>
            </a:r>
          </a:p>
        </p:txBody>
      </p:sp>
    </p:spTree>
    <p:extLst>
      <p:ext uri="{BB962C8B-B14F-4D97-AF65-F5344CB8AC3E}">
        <p14:creationId xmlns:p14="http://schemas.microsoft.com/office/powerpoint/2010/main" val="13509956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25400"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17468F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2040</TotalTime>
  <Words>854</Words>
  <Application>Microsoft Office PowerPoint</Application>
  <PresentationFormat>Grand écran</PresentationFormat>
  <Paragraphs>193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Rénald Giglione</dc:creator>
  <cp:lastModifiedBy>Rénald Giglione</cp:lastModifiedBy>
  <cp:revision>216</cp:revision>
  <cp:lastPrinted>2022-06-01T13:37:03Z</cp:lastPrinted>
  <dcterms:created xsi:type="dcterms:W3CDTF">2022-02-26T22:59:09Z</dcterms:created>
  <dcterms:modified xsi:type="dcterms:W3CDTF">2023-05-10T08:23:17Z</dcterms:modified>
</cp:coreProperties>
</file>