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18288000" cy="10287000"/>
  <p:notesSz cx="6858000" cy="9144000"/>
  <p:embeddedFontLst>
    <p:embeddedFont>
      <p:font typeface="Another Shabby" panose="020B0604020202020204" charset="0"/>
      <p:regular r:id="rId56"/>
    </p:embeddedFont>
    <p:embeddedFont>
      <p:font typeface="Another Shabby Bold" panose="020B0604020202020204" charset="0"/>
      <p:regular r:id="rId57"/>
    </p:embeddedFont>
    <p:embeddedFont>
      <p:font typeface="Anton" pitchFamily="2" charset="0"/>
      <p:regular r:id="rId58"/>
    </p:embeddedFont>
    <p:embeddedFont>
      <p:font typeface="Decalotype Heavy" panose="020B0604020202020204" charset="0"/>
      <p:regular r:id="rId59"/>
    </p:embeddedFont>
    <p:embeddedFont>
      <p:font typeface="Feeling Passionate" panose="020B0604020202020204" charset="0"/>
      <p:regular r:id="rId60"/>
    </p:embeddedFont>
    <p:embeddedFont>
      <p:font typeface="Open Sans 1" panose="020B0604020202020204" charset="0"/>
      <p:regular r:id="rId61"/>
    </p:embeddedFont>
    <p:embeddedFont>
      <p:font typeface="Open Sans 1 Bold" panose="020B0604020202020204" charset="0"/>
      <p:regular r:id="rId62"/>
    </p:embeddedFont>
    <p:embeddedFont>
      <p:font typeface="Open Sans 1 Bold Italics" panose="020B0604020202020204" charset="0"/>
      <p:regular r:id="rId63"/>
    </p:embeddedFont>
    <p:embeddedFont>
      <p:font typeface="Open Sans 1 Italics" panose="020B0604020202020204" charset="0"/>
      <p:regular r:id="rId64"/>
    </p:embeddedFont>
    <p:embeddedFont>
      <p:font typeface="Open Sans 2" panose="020B0604020202020204" charset="0"/>
      <p:regular r:id="rId65"/>
    </p:embeddedFont>
    <p:embeddedFont>
      <p:font typeface="Open Sans 2 Bold" panose="020B0604020202020204" charset="0"/>
      <p:regular r:id="rId6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3" d="100"/>
          <a:sy n="63" d="100"/>
        </p:scale>
        <p:origin x="264"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font" Target="fonts/font11.fntdata"/><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sv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9.svg"/></Relationships>
</file>

<file path=ppt/slides/_rels/slide10.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3.svg"/><Relationship Id="rId7"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5.sv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4.svg"/><Relationship Id="rId7" Type="http://schemas.openxmlformats.org/officeDocument/2006/relationships/image" Target="../media/image13.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15.sv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8.svg"/><Relationship Id="rId7" Type="http://schemas.openxmlformats.org/officeDocument/2006/relationships/image" Target="../media/image15.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59.png"/><Relationship Id="rId4" Type="http://schemas.openxmlformats.org/officeDocument/2006/relationships/image" Target="../media/image58.jpeg"/></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4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5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pn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5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9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407066" cy="10287000"/>
            <a:chOff x="0" y="0"/>
            <a:chExt cx="4847952" cy="2709333"/>
          </a:xfrm>
        </p:grpSpPr>
        <p:sp>
          <p:nvSpPr>
            <p:cNvPr id="3" name="Freeform 3"/>
            <p:cNvSpPr/>
            <p:nvPr/>
          </p:nvSpPr>
          <p:spPr>
            <a:xfrm>
              <a:off x="0" y="0"/>
              <a:ext cx="4847952" cy="2709333"/>
            </a:xfrm>
            <a:custGeom>
              <a:avLst/>
              <a:gdLst/>
              <a:ahLst/>
              <a:cxnLst/>
              <a:rect l="l" t="t" r="r" b="b"/>
              <a:pathLst>
                <a:path w="4847952" h="2709333">
                  <a:moveTo>
                    <a:pt x="0" y="0"/>
                  </a:moveTo>
                  <a:lnTo>
                    <a:pt x="4847952" y="0"/>
                  </a:lnTo>
                  <a:lnTo>
                    <a:pt x="4847952"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fr-FR"/>
            </a:p>
          </p:txBody>
        </p:sp>
        <p:sp>
          <p:nvSpPr>
            <p:cNvPr id="4" name="TextBox 4"/>
            <p:cNvSpPr txBox="1"/>
            <p:nvPr/>
          </p:nvSpPr>
          <p:spPr>
            <a:xfrm>
              <a:off x="0" y="-38100"/>
              <a:ext cx="4847952"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flipH="1">
            <a:off x="0" y="-171450"/>
            <a:ext cx="10016966" cy="10287000"/>
          </a:xfrm>
          <a:custGeom>
            <a:avLst/>
            <a:gdLst/>
            <a:ahLst/>
            <a:cxnLst/>
            <a:rect l="l" t="t" r="r" b="b"/>
            <a:pathLst>
              <a:path w="10016966" h="10287000">
                <a:moveTo>
                  <a:pt x="10016966" y="0"/>
                </a:moveTo>
                <a:lnTo>
                  <a:pt x="0" y="0"/>
                </a:lnTo>
                <a:lnTo>
                  <a:pt x="0" y="10287000"/>
                </a:lnTo>
                <a:lnTo>
                  <a:pt x="10016966" y="10287000"/>
                </a:lnTo>
                <a:lnTo>
                  <a:pt x="10016966" y="0"/>
                </a:lnTo>
                <a:close/>
              </a:path>
            </a:pathLst>
          </a:custGeom>
          <a:blipFill>
            <a:blip r:embed="rId2">
              <a:alphaModFix amt="51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6" name="TextBox 6"/>
          <p:cNvSpPr txBox="1"/>
          <p:nvPr/>
        </p:nvSpPr>
        <p:spPr>
          <a:xfrm>
            <a:off x="8895170" y="3573463"/>
            <a:ext cx="10566648" cy="3073400"/>
          </a:xfrm>
          <a:prstGeom prst="rect">
            <a:avLst/>
          </a:prstGeom>
        </p:spPr>
        <p:txBody>
          <a:bodyPr lIns="0" tIns="0" rIns="0" bIns="0" rtlCol="0" anchor="t">
            <a:spAutoFit/>
          </a:bodyPr>
          <a:lstStyle/>
          <a:p>
            <a:pPr algn="ctr">
              <a:lnSpc>
                <a:spcPts val="4900"/>
              </a:lnSpc>
            </a:pPr>
            <a:r>
              <a:rPr lang="en-US" sz="3500" b="1">
                <a:solidFill>
                  <a:srgbClr val="FFFFFF"/>
                </a:solidFill>
                <a:latin typeface="Open Sans 1 Bold"/>
                <a:ea typeface="Open Sans 1 Bold"/>
                <a:cs typeface="Open Sans 1 Bold"/>
                <a:sym typeface="Open Sans 1 Bold"/>
              </a:rPr>
              <a:t>PRÉSENTATION DU</a:t>
            </a:r>
          </a:p>
          <a:p>
            <a:pPr algn="ctr">
              <a:lnSpc>
                <a:spcPts val="4900"/>
              </a:lnSpc>
            </a:pPr>
            <a:r>
              <a:rPr lang="en-US" sz="3500" b="1">
                <a:solidFill>
                  <a:srgbClr val="FFFFFF"/>
                </a:solidFill>
                <a:latin typeface="Open Sans 1 Bold"/>
                <a:ea typeface="Open Sans 1 Bold"/>
                <a:cs typeface="Open Sans 1 Bold"/>
                <a:sym typeface="Open Sans 1 Bold"/>
              </a:rPr>
              <a:t>ROTARY BEAULIEU CÔTE D’AZUR</a:t>
            </a:r>
          </a:p>
          <a:p>
            <a:pPr algn="ctr">
              <a:lnSpc>
                <a:spcPts val="4900"/>
              </a:lnSpc>
            </a:pPr>
            <a:endParaRPr lang="en-US" sz="3500" b="1">
              <a:solidFill>
                <a:srgbClr val="FFFFFF"/>
              </a:solidFill>
              <a:latin typeface="Open Sans 1 Bold"/>
              <a:ea typeface="Open Sans 1 Bold"/>
              <a:cs typeface="Open Sans 1 Bold"/>
              <a:sym typeface="Open Sans 1 Bold"/>
            </a:endParaRPr>
          </a:p>
          <a:p>
            <a:pPr algn="ctr">
              <a:lnSpc>
                <a:spcPts val="4900"/>
              </a:lnSpc>
            </a:pPr>
            <a:r>
              <a:rPr lang="en-US" sz="3500" b="1">
                <a:solidFill>
                  <a:srgbClr val="FFFFFF"/>
                </a:solidFill>
                <a:latin typeface="Open Sans 1 Bold"/>
                <a:ea typeface="Open Sans 1 Bold"/>
                <a:cs typeface="Open Sans 1 Bold"/>
                <a:sym typeface="Open Sans 1 Bold"/>
              </a:rPr>
              <a:t>SOIRÉE PORTES OUVERTES</a:t>
            </a:r>
          </a:p>
          <a:p>
            <a:pPr algn="ctr">
              <a:lnSpc>
                <a:spcPts val="4900"/>
              </a:lnSpc>
            </a:pPr>
            <a:r>
              <a:rPr lang="en-US" sz="3500" b="1">
                <a:solidFill>
                  <a:srgbClr val="FFFFFF"/>
                </a:solidFill>
                <a:latin typeface="Open Sans 1 Bold"/>
                <a:ea typeface="Open Sans 1 Bold"/>
                <a:cs typeface="Open Sans 1 Bold"/>
                <a:sym typeface="Open Sans 1 Bold"/>
              </a:rPr>
              <a:t>16 MARS 2026 </a:t>
            </a:r>
          </a:p>
        </p:txBody>
      </p:sp>
      <p:sp>
        <p:nvSpPr>
          <p:cNvPr id="7" name="Freeform 7"/>
          <p:cNvSpPr/>
          <p:nvPr/>
        </p:nvSpPr>
        <p:spPr>
          <a:xfrm>
            <a:off x="-2129405" y="7520954"/>
            <a:ext cx="8154100" cy="3229460"/>
          </a:xfrm>
          <a:custGeom>
            <a:avLst/>
            <a:gdLst/>
            <a:ahLst/>
            <a:cxnLst/>
            <a:rect l="l" t="t" r="r" b="b"/>
            <a:pathLst>
              <a:path w="8154100" h="3229460">
                <a:moveTo>
                  <a:pt x="0" y="0"/>
                </a:moveTo>
                <a:lnTo>
                  <a:pt x="8154100" y="0"/>
                </a:lnTo>
                <a:lnTo>
                  <a:pt x="8154100" y="3229460"/>
                </a:lnTo>
                <a:lnTo>
                  <a:pt x="0" y="3229460"/>
                </a:lnTo>
                <a:lnTo>
                  <a:pt x="0" y="0"/>
                </a:lnTo>
                <a:close/>
              </a:path>
            </a:pathLst>
          </a:custGeom>
          <a:blipFill>
            <a:blip r:embed="rId4"/>
            <a:stretch>
              <a:fillRect/>
            </a:stretch>
          </a:blipFill>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516834" cy="10457849"/>
            <a:chOff x="0" y="0"/>
            <a:chExt cx="4876862" cy="2754331"/>
          </a:xfrm>
        </p:grpSpPr>
        <p:sp>
          <p:nvSpPr>
            <p:cNvPr id="3" name="Freeform 3"/>
            <p:cNvSpPr/>
            <p:nvPr/>
          </p:nvSpPr>
          <p:spPr>
            <a:xfrm>
              <a:off x="0" y="0"/>
              <a:ext cx="4876862" cy="2754331"/>
            </a:xfrm>
            <a:custGeom>
              <a:avLst/>
              <a:gdLst/>
              <a:ahLst/>
              <a:cxnLst/>
              <a:rect l="l" t="t" r="r" b="b"/>
              <a:pathLst>
                <a:path w="4876862" h="2754331">
                  <a:moveTo>
                    <a:pt x="0" y="0"/>
                  </a:moveTo>
                  <a:lnTo>
                    <a:pt x="4876862" y="0"/>
                  </a:lnTo>
                  <a:lnTo>
                    <a:pt x="4876862" y="2754331"/>
                  </a:lnTo>
                  <a:lnTo>
                    <a:pt x="0" y="2754331"/>
                  </a:lnTo>
                  <a:close/>
                </a:path>
              </a:pathLst>
            </a:custGeom>
            <a:solidFill>
              <a:srgbClr val="194185"/>
            </a:solidFill>
          </p:spPr>
          <p:txBody>
            <a:bodyPr/>
            <a:lstStyle/>
            <a:p>
              <a:endParaRPr lang="fr-FR"/>
            </a:p>
          </p:txBody>
        </p:sp>
        <p:sp>
          <p:nvSpPr>
            <p:cNvPr id="4" name="TextBox 4"/>
            <p:cNvSpPr txBox="1"/>
            <p:nvPr/>
          </p:nvSpPr>
          <p:spPr>
            <a:xfrm>
              <a:off x="0" y="-38100"/>
              <a:ext cx="4876862" cy="27924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154039" y="1723521"/>
            <a:ext cx="9493639" cy="1656715"/>
          </a:xfrm>
          <a:prstGeom prst="rect">
            <a:avLst/>
          </a:prstGeom>
        </p:spPr>
        <p:txBody>
          <a:bodyPr lIns="0" tIns="0" rIns="0" bIns="0" rtlCol="0" anchor="t">
            <a:spAutoFit/>
          </a:bodyPr>
          <a:lstStyle/>
          <a:p>
            <a:pPr marL="410209" lvl="1" indent="-205105" algn="l">
              <a:lnSpc>
                <a:spcPts val="2659"/>
              </a:lnSpc>
              <a:buAutoNum type="arabicPeriod"/>
            </a:pPr>
            <a:r>
              <a:rPr lang="en-US" sz="1899">
                <a:solidFill>
                  <a:srgbClr val="FFFFFF"/>
                </a:solidFill>
                <a:latin typeface="Open Sans 1"/>
                <a:ea typeface="Open Sans 1"/>
                <a:cs typeface="Open Sans 1"/>
                <a:sym typeface="Open Sans 1"/>
              </a:rPr>
              <a:t>Historique</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Le Rotary aujourd’hui</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Les fondamentaux du Rotary</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Causes prioritaires et Fondation</a:t>
            </a:r>
          </a:p>
          <a:p>
            <a:pPr marL="410209" lvl="1" indent="-205105" algn="l">
              <a:lnSpc>
                <a:spcPts val="2659"/>
              </a:lnSpc>
              <a:spcBef>
                <a:spcPct val="0"/>
              </a:spcBef>
              <a:buAutoNum type="arabicPeriod"/>
            </a:pPr>
            <a:r>
              <a:rPr lang="en-US" sz="1899">
                <a:solidFill>
                  <a:srgbClr val="FFFFFF"/>
                </a:solidFill>
                <a:latin typeface="Open Sans 1"/>
                <a:ea typeface="Open Sans 1"/>
                <a:cs typeface="Open Sans 1"/>
                <a:sym typeface="Open Sans 1"/>
              </a:rPr>
              <a:t>Exemples d’actions globales du Rotary </a:t>
            </a:r>
          </a:p>
        </p:txBody>
      </p:sp>
      <p:sp>
        <p:nvSpPr>
          <p:cNvPr id="6" name="TextBox 6"/>
          <p:cNvSpPr txBox="1"/>
          <p:nvPr/>
        </p:nvSpPr>
        <p:spPr>
          <a:xfrm rot="-5400000">
            <a:off x="-2589261" y="4620466"/>
            <a:ext cx="7760263" cy="2187539"/>
          </a:xfrm>
          <a:prstGeom prst="rect">
            <a:avLst/>
          </a:prstGeom>
        </p:spPr>
        <p:txBody>
          <a:bodyPr lIns="0" tIns="0" rIns="0" bIns="0" rtlCol="0" anchor="t">
            <a:spAutoFit/>
          </a:bodyPr>
          <a:lstStyle/>
          <a:p>
            <a:pPr algn="l">
              <a:lnSpc>
                <a:spcPts val="17842"/>
              </a:lnSpc>
            </a:pPr>
            <a:r>
              <a:rPr lang="en-US" sz="12744">
                <a:solidFill>
                  <a:srgbClr val="FFFFFF"/>
                </a:solidFill>
                <a:latin typeface="Anton"/>
                <a:ea typeface="Anton"/>
                <a:cs typeface="Anton"/>
                <a:sym typeface="Anton"/>
              </a:rPr>
              <a:t>PROGRAMME</a:t>
            </a:r>
          </a:p>
        </p:txBody>
      </p:sp>
      <p:sp>
        <p:nvSpPr>
          <p:cNvPr id="7" name="TextBox 7"/>
          <p:cNvSpPr txBox="1"/>
          <p:nvPr/>
        </p:nvSpPr>
        <p:spPr>
          <a:xfrm>
            <a:off x="838200" y="1283006"/>
            <a:ext cx="782161" cy="257175"/>
          </a:xfrm>
          <a:prstGeom prst="rect">
            <a:avLst/>
          </a:prstGeom>
        </p:spPr>
        <p:txBody>
          <a:bodyPr lIns="0" tIns="0" rIns="0" bIns="0" rtlCol="0" anchor="t">
            <a:spAutoFit/>
          </a:bodyPr>
          <a:lstStyle/>
          <a:p>
            <a:pPr algn="ctr">
              <a:lnSpc>
                <a:spcPts val="2100"/>
              </a:lnSpc>
              <a:spcBef>
                <a:spcPct val="0"/>
              </a:spcBef>
            </a:pPr>
            <a:r>
              <a:rPr lang="en-US" sz="1500" dirty="0">
                <a:solidFill>
                  <a:srgbClr val="FFFFFF"/>
                </a:solidFill>
                <a:latin typeface="Open Sans 1"/>
                <a:ea typeface="Open Sans 1"/>
                <a:cs typeface="Open Sans 1"/>
                <a:sym typeface="Open Sans 1"/>
              </a:rPr>
              <a:t>16 MARS</a:t>
            </a:r>
          </a:p>
        </p:txBody>
      </p:sp>
      <p:sp>
        <p:nvSpPr>
          <p:cNvPr id="8" name="TextBox 8"/>
          <p:cNvSpPr txBox="1"/>
          <p:nvPr/>
        </p:nvSpPr>
        <p:spPr>
          <a:xfrm>
            <a:off x="409024" y="415727"/>
            <a:ext cx="1763691" cy="1052478"/>
          </a:xfrm>
          <a:prstGeom prst="rect">
            <a:avLst/>
          </a:prstGeom>
        </p:spPr>
        <p:txBody>
          <a:bodyPr wrap="square" lIns="0" tIns="0" rIns="0" bIns="0" rtlCol="0" anchor="t">
            <a:spAutoFit/>
          </a:bodyPr>
          <a:lstStyle/>
          <a:p>
            <a:pPr algn="ctr">
              <a:lnSpc>
                <a:spcPts val="8664"/>
              </a:lnSpc>
            </a:pPr>
            <a:r>
              <a:rPr lang="en-US" sz="6188" dirty="0">
                <a:solidFill>
                  <a:srgbClr val="FFFFFF"/>
                </a:solidFill>
                <a:latin typeface="Anton"/>
                <a:ea typeface="Anton"/>
                <a:cs typeface="Anton"/>
                <a:sym typeface="Anton"/>
              </a:rPr>
              <a:t>2026</a:t>
            </a:r>
          </a:p>
        </p:txBody>
      </p:sp>
      <p:sp>
        <p:nvSpPr>
          <p:cNvPr id="9" name="TextBox 9"/>
          <p:cNvSpPr txBox="1"/>
          <p:nvPr/>
        </p:nvSpPr>
        <p:spPr>
          <a:xfrm>
            <a:off x="3112910" y="1066472"/>
            <a:ext cx="7389454" cy="396240"/>
          </a:xfrm>
          <a:prstGeom prst="rect">
            <a:avLst/>
          </a:prstGeom>
        </p:spPr>
        <p:txBody>
          <a:bodyPr lIns="0" tIns="0" rIns="0" bIns="0" rtlCol="0" anchor="t">
            <a:spAutoFit/>
          </a:bodyPr>
          <a:lstStyle/>
          <a:p>
            <a:pPr algn="l">
              <a:lnSpc>
                <a:spcPts val="3359"/>
              </a:lnSpc>
            </a:pPr>
            <a:r>
              <a:rPr lang="en-US" sz="2400" b="1">
                <a:solidFill>
                  <a:srgbClr val="FFFFFF"/>
                </a:solidFill>
                <a:latin typeface="Open Sans 1 Bold"/>
                <a:ea typeface="Open Sans 1 Bold"/>
                <a:cs typeface="Open Sans 1 Bold"/>
                <a:sym typeface="Open Sans 1 Bold"/>
              </a:rPr>
              <a:t>I. ROTARY INTERNATIONAL</a:t>
            </a:r>
          </a:p>
        </p:txBody>
      </p:sp>
      <p:sp>
        <p:nvSpPr>
          <p:cNvPr id="10" name="TextBox 10"/>
          <p:cNvSpPr txBox="1"/>
          <p:nvPr/>
        </p:nvSpPr>
        <p:spPr>
          <a:xfrm>
            <a:off x="3112910" y="3878580"/>
            <a:ext cx="7389454" cy="2491740"/>
          </a:xfrm>
          <a:prstGeom prst="rect">
            <a:avLst/>
          </a:prstGeom>
        </p:spPr>
        <p:txBody>
          <a:bodyPr lIns="0" tIns="0" rIns="0" bIns="0" rtlCol="0" anchor="t">
            <a:spAutoFit/>
          </a:bodyPr>
          <a:lstStyle/>
          <a:p>
            <a:pPr algn="l">
              <a:lnSpc>
                <a:spcPts val="3359"/>
              </a:lnSpc>
            </a:pPr>
            <a:r>
              <a:rPr lang="en-US" sz="2400" b="1">
                <a:solidFill>
                  <a:srgbClr val="FFFFFF"/>
                </a:solidFill>
                <a:latin typeface="Open Sans 1 Bold"/>
                <a:ea typeface="Open Sans 1 Bold"/>
                <a:cs typeface="Open Sans 1 Bold"/>
                <a:sym typeface="Open Sans 1 Bold"/>
              </a:rPr>
              <a:t>II. REGION 14</a:t>
            </a:r>
          </a:p>
          <a:p>
            <a:pPr algn="l">
              <a:lnSpc>
                <a:spcPts val="3359"/>
              </a:lnSpc>
            </a:pPr>
            <a:endParaRPr lang="en-US" sz="2400" b="1">
              <a:solidFill>
                <a:srgbClr val="FFFFFF"/>
              </a:solidFill>
              <a:latin typeface="Open Sans 1 Bold"/>
              <a:ea typeface="Open Sans 1 Bold"/>
              <a:cs typeface="Open Sans 1 Bold"/>
              <a:sym typeface="Open Sans 1 Bold"/>
            </a:endParaRPr>
          </a:p>
          <a:p>
            <a:pPr algn="l">
              <a:lnSpc>
                <a:spcPts val="3359"/>
              </a:lnSpc>
            </a:pPr>
            <a:r>
              <a:rPr lang="en-US" sz="2400" b="1">
                <a:solidFill>
                  <a:srgbClr val="FFFFFF"/>
                </a:solidFill>
                <a:latin typeface="Open Sans 1 Bold"/>
                <a:ea typeface="Open Sans 1 Bold"/>
                <a:cs typeface="Open Sans 1 Bold"/>
                <a:sym typeface="Open Sans 1 Bold"/>
              </a:rPr>
              <a:t>III. DISTRICT 1730</a:t>
            </a:r>
          </a:p>
          <a:p>
            <a:pPr algn="l">
              <a:lnSpc>
                <a:spcPts val="3359"/>
              </a:lnSpc>
            </a:pPr>
            <a:endParaRPr lang="en-US" sz="2400" b="1">
              <a:solidFill>
                <a:srgbClr val="FFFFFF"/>
              </a:solidFill>
              <a:latin typeface="Open Sans 1 Bold"/>
              <a:ea typeface="Open Sans 1 Bold"/>
              <a:cs typeface="Open Sans 1 Bold"/>
              <a:sym typeface="Open Sans 1 Bold"/>
            </a:endParaRPr>
          </a:p>
          <a:p>
            <a:pPr algn="l">
              <a:lnSpc>
                <a:spcPts val="3359"/>
              </a:lnSpc>
            </a:pPr>
            <a:r>
              <a:rPr lang="en-US" sz="2400" b="1">
                <a:solidFill>
                  <a:srgbClr val="FFFFFF"/>
                </a:solidFill>
                <a:latin typeface="Open Sans 1 Bold"/>
                <a:ea typeface="Open Sans 1 Bold"/>
                <a:cs typeface="Open Sans 1 Bold"/>
                <a:sym typeface="Open Sans 1 Bold"/>
              </a:rPr>
              <a:t>IV. ROTARY CLUB BEAULIEU CÔTE D’AZUR</a:t>
            </a:r>
          </a:p>
          <a:p>
            <a:pPr algn="l">
              <a:lnSpc>
                <a:spcPts val="3359"/>
              </a:lnSpc>
            </a:pPr>
            <a:endParaRPr lang="en-US" sz="2400" b="1">
              <a:solidFill>
                <a:srgbClr val="FFFFFF"/>
              </a:solidFill>
              <a:latin typeface="Open Sans 1 Bold"/>
              <a:ea typeface="Open Sans 1 Bold"/>
              <a:cs typeface="Open Sans 1 Bold"/>
              <a:sym typeface="Open Sans 1 Bold"/>
            </a:endParaRPr>
          </a:p>
        </p:txBody>
      </p:sp>
      <p:sp>
        <p:nvSpPr>
          <p:cNvPr id="11" name="TextBox 11"/>
          <p:cNvSpPr txBox="1"/>
          <p:nvPr/>
        </p:nvSpPr>
        <p:spPr>
          <a:xfrm>
            <a:off x="3154039" y="6568160"/>
            <a:ext cx="8156416" cy="2541905"/>
          </a:xfrm>
          <a:prstGeom prst="rect">
            <a:avLst/>
          </a:prstGeom>
        </p:spPr>
        <p:txBody>
          <a:bodyPr lIns="0" tIns="0" rIns="0" bIns="0" rtlCol="0" anchor="t">
            <a:spAutoFit/>
          </a:bodyPr>
          <a:lstStyle/>
          <a:p>
            <a:pPr algn="l">
              <a:lnSpc>
                <a:spcPts val="1679"/>
              </a:lnSpc>
            </a:pPr>
            <a:endParaRP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Généralités</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Effectif</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Comité</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Nos principales manifestations</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Nos principales actions (santé, éducation, environnement, urgence...)</a:t>
            </a:r>
          </a:p>
          <a:p>
            <a:pPr marL="410209" lvl="1" indent="-205105" algn="l">
              <a:lnSpc>
                <a:spcPts val="2659"/>
              </a:lnSpc>
              <a:buAutoNum type="arabicPeriod"/>
            </a:pPr>
            <a:r>
              <a:rPr lang="en-US" sz="1899">
                <a:solidFill>
                  <a:srgbClr val="FFFFFF"/>
                </a:solidFill>
                <a:latin typeface="Open Sans 1"/>
                <a:ea typeface="Open Sans 1"/>
                <a:cs typeface="Open Sans 1"/>
                <a:sym typeface="Open Sans 1"/>
              </a:rPr>
              <a:t>Camaraderie</a:t>
            </a:r>
          </a:p>
          <a:p>
            <a:pPr marL="410209" lvl="1" indent="-205105" algn="l">
              <a:lnSpc>
                <a:spcPts val="2659"/>
              </a:lnSpc>
              <a:spcBef>
                <a:spcPct val="0"/>
              </a:spcBef>
              <a:buAutoNum type="arabicPeriod"/>
            </a:pPr>
            <a:r>
              <a:rPr lang="en-US" sz="1899">
                <a:solidFill>
                  <a:srgbClr val="FFFFFF"/>
                </a:solidFill>
                <a:latin typeface="Open Sans 1"/>
                <a:ea typeface="Open Sans 1"/>
                <a:cs typeface="Open Sans 1"/>
                <a:sym typeface="Open Sans 1"/>
              </a:rPr>
              <a:t>Nous rejoindre</a:t>
            </a:r>
          </a:p>
        </p:txBody>
      </p:sp>
      <p:sp>
        <p:nvSpPr>
          <p:cNvPr id="12" name="Freeform 12"/>
          <p:cNvSpPr/>
          <p:nvPr/>
        </p:nvSpPr>
        <p:spPr>
          <a:xfrm>
            <a:off x="9997930" y="-475332"/>
            <a:ext cx="8154100" cy="3229460"/>
          </a:xfrm>
          <a:custGeom>
            <a:avLst/>
            <a:gdLst/>
            <a:ahLst/>
            <a:cxnLst/>
            <a:rect l="l" t="t" r="r" b="b"/>
            <a:pathLst>
              <a:path w="8154100" h="3229460">
                <a:moveTo>
                  <a:pt x="0" y="0"/>
                </a:moveTo>
                <a:lnTo>
                  <a:pt x="8154100" y="0"/>
                </a:lnTo>
                <a:lnTo>
                  <a:pt x="8154100" y="3229461"/>
                </a:lnTo>
                <a:lnTo>
                  <a:pt x="0" y="3229461"/>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516834" cy="10457849"/>
            <a:chOff x="0" y="0"/>
            <a:chExt cx="4876862" cy="2754331"/>
          </a:xfrm>
        </p:grpSpPr>
        <p:sp>
          <p:nvSpPr>
            <p:cNvPr id="3" name="Freeform 3"/>
            <p:cNvSpPr/>
            <p:nvPr/>
          </p:nvSpPr>
          <p:spPr>
            <a:xfrm>
              <a:off x="0" y="0"/>
              <a:ext cx="4876862" cy="2754331"/>
            </a:xfrm>
            <a:custGeom>
              <a:avLst/>
              <a:gdLst/>
              <a:ahLst/>
              <a:cxnLst/>
              <a:rect l="l" t="t" r="r" b="b"/>
              <a:pathLst>
                <a:path w="4876862" h="2754331">
                  <a:moveTo>
                    <a:pt x="0" y="0"/>
                  </a:moveTo>
                  <a:lnTo>
                    <a:pt x="4876862" y="0"/>
                  </a:lnTo>
                  <a:lnTo>
                    <a:pt x="4876862" y="2754331"/>
                  </a:lnTo>
                  <a:lnTo>
                    <a:pt x="0" y="2754331"/>
                  </a:lnTo>
                  <a:close/>
                </a:path>
              </a:pathLst>
            </a:custGeom>
            <a:solidFill>
              <a:srgbClr val="194185"/>
            </a:solidFill>
          </p:spPr>
          <p:txBody>
            <a:bodyPr/>
            <a:lstStyle/>
            <a:p>
              <a:endParaRPr lang="fr-FR"/>
            </a:p>
          </p:txBody>
        </p:sp>
        <p:sp>
          <p:nvSpPr>
            <p:cNvPr id="4" name="TextBox 4"/>
            <p:cNvSpPr txBox="1"/>
            <p:nvPr/>
          </p:nvSpPr>
          <p:spPr>
            <a:xfrm>
              <a:off x="0" y="-38100"/>
              <a:ext cx="4876862" cy="27924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058433" y="4011330"/>
            <a:ext cx="15878993" cy="2187539"/>
          </a:xfrm>
          <a:prstGeom prst="rect">
            <a:avLst/>
          </a:prstGeom>
        </p:spPr>
        <p:txBody>
          <a:bodyPr lIns="0" tIns="0" rIns="0" bIns="0" rtlCol="0" anchor="t">
            <a:spAutoFit/>
          </a:bodyPr>
          <a:lstStyle/>
          <a:p>
            <a:pPr algn="l">
              <a:lnSpc>
                <a:spcPts val="17842"/>
              </a:lnSpc>
            </a:pPr>
            <a:r>
              <a:rPr lang="en-US" sz="12744">
                <a:solidFill>
                  <a:srgbClr val="FFFFFF"/>
                </a:solidFill>
                <a:latin typeface="Anton"/>
                <a:ea typeface="Anton"/>
                <a:cs typeface="Anton"/>
                <a:sym typeface="Anton"/>
              </a:rPr>
              <a:t>I. ROTARY INTERNATIONAL</a:t>
            </a:r>
          </a:p>
        </p:txBody>
      </p:sp>
      <p:sp>
        <p:nvSpPr>
          <p:cNvPr id="6" name="Freeform 6"/>
          <p:cNvSpPr/>
          <p:nvPr/>
        </p:nvSpPr>
        <p:spPr>
          <a:xfrm>
            <a:off x="9997930" y="-475332"/>
            <a:ext cx="8154100" cy="3229460"/>
          </a:xfrm>
          <a:custGeom>
            <a:avLst/>
            <a:gdLst/>
            <a:ahLst/>
            <a:cxnLst/>
            <a:rect l="l" t="t" r="r" b="b"/>
            <a:pathLst>
              <a:path w="8154100" h="3229460">
                <a:moveTo>
                  <a:pt x="0" y="0"/>
                </a:moveTo>
                <a:lnTo>
                  <a:pt x="8154100" y="0"/>
                </a:lnTo>
                <a:lnTo>
                  <a:pt x="8154100" y="3229461"/>
                </a:lnTo>
                <a:lnTo>
                  <a:pt x="0" y="3229461"/>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D4788"/>
        </a:solidFill>
        <a:effectLst/>
      </p:bgPr>
    </p:bg>
    <p:spTree>
      <p:nvGrpSpPr>
        <p:cNvPr id="1" name=""/>
        <p:cNvGrpSpPr/>
        <p:nvPr/>
      </p:nvGrpSpPr>
      <p:grpSpPr>
        <a:xfrm>
          <a:off x="0" y="0"/>
          <a:ext cx="0" cy="0"/>
          <a:chOff x="0" y="0"/>
          <a:chExt cx="0" cy="0"/>
        </a:xfrm>
      </p:grpSpPr>
      <p:sp>
        <p:nvSpPr>
          <p:cNvPr id="2" name="Freeform 2"/>
          <p:cNvSpPr/>
          <p:nvPr/>
        </p:nvSpPr>
        <p:spPr>
          <a:xfrm rot="-302279" flipH="1" flipV="1">
            <a:off x="2346927" y="2211575"/>
            <a:ext cx="13594147" cy="4520054"/>
          </a:xfrm>
          <a:custGeom>
            <a:avLst/>
            <a:gdLst/>
            <a:ahLst/>
            <a:cxnLst/>
            <a:rect l="l" t="t" r="r" b="b"/>
            <a:pathLst>
              <a:path w="13594147" h="4520054">
                <a:moveTo>
                  <a:pt x="13594146" y="4520054"/>
                </a:moveTo>
                <a:lnTo>
                  <a:pt x="0" y="4520054"/>
                </a:lnTo>
                <a:lnTo>
                  <a:pt x="0" y="0"/>
                </a:lnTo>
                <a:lnTo>
                  <a:pt x="13594146" y="0"/>
                </a:lnTo>
                <a:lnTo>
                  <a:pt x="13594146"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2443706" y="7379842"/>
            <a:ext cx="5161892" cy="2322852"/>
          </a:xfrm>
          <a:custGeom>
            <a:avLst/>
            <a:gdLst/>
            <a:ahLst/>
            <a:cxnLst/>
            <a:rect l="l" t="t" r="r" b="b"/>
            <a:pathLst>
              <a:path w="5161892" h="2322852">
                <a:moveTo>
                  <a:pt x="0" y="0"/>
                </a:moveTo>
                <a:lnTo>
                  <a:pt x="5161892" y="0"/>
                </a:lnTo>
                <a:lnTo>
                  <a:pt x="5161892" y="2322852"/>
                </a:lnTo>
                <a:lnTo>
                  <a:pt x="0" y="2322852"/>
                </a:lnTo>
                <a:lnTo>
                  <a:pt x="0" y="0"/>
                </a:lnTo>
                <a:close/>
              </a:path>
            </a:pathLst>
          </a:custGeom>
          <a:blipFill>
            <a:blip r:embed="rId4"/>
            <a:stretch>
              <a:fillRect t="-10444" b="-10444"/>
            </a:stretch>
          </a:blipFill>
        </p:spPr>
        <p:txBody>
          <a:bodyPr/>
          <a:lstStyle/>
          <a:p>
            <a:endParaRPr lang="fr-FR"/>
          </a:p>
        </p:txBody>
      </p:sp>
      <p:sp>
        <p:nvSpPr>
          <p:cNvPr id="4" name="Freeform 4"/>
          <p:cNvSpPr/>
          <p:nvPr/>
        </p:nvSpPr>
        <p:spPr>
          <a:xfrm>
            <a:off x="4030814" y="3554574"/>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fr-FR"/>
          </a:p>
        </p:txBody>
      </p:sp>
      <p:sp>
        <p:nvSpPr>
          <p:cNvPr id="5" name="TextBox 5"/>
          <p:cNvSpPr txBox="1"/>
          <p:nvPr/>
        </p:nvSpPr>
        <p:spPr>
          <a:xfrm>
            <a:off x="8043917" y="4002685"/>
            <a:ext cx="6022511"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HISTORIQUE</a:t>
            </a:r>
          </a:p>
        </p:txBody>
      </p:sp>
      <p:sp>
        <p:nvSpPr>
          <p:cNvPr id="6" name="TextBox 6"/>
          <p:cNvSpPr txBox="1"/>
          <p:nvPr/>
        </p:nvSpPr>
        <p:spPr>
          <a:xfrm>
            <a:off x="6214049" y="3620927"/>
            <a:ext cx="2055302" cy="1522573"/>
          </a:xfrm>
          <a:prstGeom prst="rect">
            <a:avLst/>
          </a:prstGeom>
        </p:spPr>
        <p:txBody>
          <a:bodyPr lIns="0" tIns="0" rIns="0" bIns="0" rtlCol="0" anchor="t">
            <a:spAutoFit/>
          </a:bodyPr>
          <a:lstStyle/>
          <a:p>
            <a:pPr algn="ctr">
              <a:lnSpc>
                <a:spcPts val="12153"/>
              </a:lnSpc>
              <a:spcBef>
                <a:spcPct val="0"/>
              </a:spcBef>
            </a:pPr>
            <a:r>
              <a:rPr lang="en-US" sz="8681" b="1">
                <a:solidFill>
                  <a:srgbClr val="24458A"/>
                </a:solidFill>
                <a:latin typeface="Another Shabby Bold"/>
                <a:ea typeface="Another Shabby Bold"/>
                <a:cs typeface="Another Shabby Bold"/>
                <a:sym typeface="Another Shabby Bold"/>
              </a:rPr>
              <a:t>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7923" y="2244270"/>
            <a:ext cx="4874713" cy="5798460"/>
          </a:xfrm>
          <a:custGeom>
            <a:avLst/>
            <a:gdLst/>
            <a:ahLst/>
            <a:cxnLst/>
            <a:rect l="l" t="t" r="r" b="b"/>
            <a:pathLst>
              <a:path w="4874713" h="5798460">
                <a:moveTo>
                  <a:pt x="0" y="0"/>
                </a:moveTo>
                <a:lnTo>
                  <a:pt x="4874713" y="0"/>
                </a:lnTo>
                <a:lnTo>
                  <a:pt x="4874713" y="5798460"/>
                </a:lnTo>
                <a:lnTo>
                  <a:pt x="0" y="5798460"/>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5793859" y="2657424"/>
            <a:ext cx="12494141" cy="5211413"/>
          </a:xfrm>
          <a:prstGeom prst="rect">
            <a:avLst/>
          </a:prstGeom>
        </p:spPr>
        <p:txBody>
          <a:bodyPr lIns="0" tIns="0" rIns="0" bIns="0" rtlCol="0" anchor="t">
            <a:spAutoFit/>
          </a:bodyPr>
          <a:lstStyle/>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1905</a:t>
            </a:r>
            <a:r>
              <a:rPr lang="en-US" sz="2182">
                <a:solidFill>
                  <a:srgbClr val="194185"/>
                </a:solidFill>
                <a:latin typeface="Open Sans 1"/>
                <a:ea typeface="Open Sans 1"/>
                <a:cs typeface="Open Sans 1"/>
                <a:sym typeface="Open Sans 1"/>
              </a:rPr>
              <a:t> – Fondation du Rotary à Chicago par Paul Harris : création d’un club réunissant des professionnels pour développer l’amitié et l’éthique dans les affaires.</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1905</a:t>
            </a:r>
            <a:r>
              <a:rPr lang="en-US" sz="2182">
                <a:solidFill>
                  <a:srgbClr val="194185"/>
                </a:solidFill>
                <a:latin typeface="Open Sans 1"/>
                <a:ea typeface="Open Sans 1"/>
                <a:cs typeface="Open Sans 1"/>
                <a:sym typeface="Open Sans 1"/>
              </a:rPr>
              <a:t> – Le nom </a:t>
            </a:r>
            <a:r>
              <a:rPr lang="en-US" sz="2182" b="1" i="1">
                <a:solidFill>
                  <a:srgbClr val="194185"/>
                </a:solidFill>
                <a:latin typeface="Open Sans 1 Bold Italics"/>
                <a:ea typeface="Open Sans 1 Bold Italics"/>
                <a:cs typeface="Open Sans 1 Bold Italics"/>
                <a:sym typeface="Open Sans 1 Bold Italics"/>
              </a:rPr>
              <a:t>Rotary</a:t>
            </a:r>
            <a:r>
              <a:rPr lang="en-US" sz="2182">
                <a:solidFill>
                  <a:srgbClr val="194185"/>
                </a:solidFill>
                <a:latin typeface="Open Sans 1"/>
                <a:ea typeface="Open Sans 1"/>
                <a:cs typeface="Open Sans 1"/>
                <a:sym typeface="Open Sans 1"/>
              </a:rPr>
              <a:t> vient de la rotation des réunions dans les bureaux des membres.</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1907</a:t>
            </a:r>
            <a:r>
              <a:rPr lang="en-US" sz="2182">
                <a:solidFill>
                  <a:srgbClr val="194185"/>
                </a:solidFill>
                <a:latin typeface="Open Sans 1"/>
                <a:ea typeface="Open Sans 1"/>
                <a:cs typeface="Open Sans 1"/>
                <a:sym typeface="Open Sans 1"/>
              </a:rPr>
              <a:t> – Premier projet de service : construction de toilettes publiques à Chicago, marquant le début de l’engagement communautaire.</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1910</a:t>
            </a:r>
            <a:r>
              <a:rPr lang="en-US" sz="2182">
                <a:solidFill>
                  <a:srgbClr val="194185"/>
                </a:solidFill>
                <a:latin typeface="Open Sans 1"/>
                <a:ea typeface="Open Sans 1"/>
                <a:cs typeface="Open Sans 1"/>
                <a:sym typeface="Open Sans 1"/>
              </a:rPr>
              <a:t> – Première convention et création de la National Association of Rotary Clubs, structurant le mouvement.</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1911</a:t>
            </a:r>
            <a:r>
              <a:rPr lang="en-US" sz="2182">
                <a:solidFill>
                  <a:srgbClr val="194185"/>
                </a:solidFill>
                <a:latin typeface="Open Sans 1"/>
                <a:ea typeface="Open Sans 1"/>
                <a:cs typeface="Open Sans 1"/>
                <a:sym typeface="Open Sans 1"/>
              </a:rPr>
              <a:t> – Adoption de la philosophie « Service, Not Self », qui deviendra plus tard « Service Above Self ».</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1912</a:t>
            </a:r>
            <a:r>
              <a:rPr lang="en-US" sz="2182">
                <a:solidFill>
                  <a:srgbClr val="194185"/>
                </a:solidFill>
                <a:latin typeface="Open Sans 1"/>
                <a:ea typeface="Open Sans 1"/>
                <a:cs typeface="Open Sans 1"/>
                <a:sym typeface="Open Sans 1"/>
              </a:rPr>
              <a:t> – Le Rotary devient officiellement international avec des clubs hors des États-Unis.</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1917</a:t>
            </a:r>
            <a:r>
              <a:rPr lang="en-US" sz="2182">
                <a:solidFill>
                  <a:srgbClr val="194185"/>
                </a:solidFill>
                <a:latin typeface="Open Sans 1"/>
                <a:ea typeface="Open Sans 1"/>
                <a:cs typeface="Open Sans 1"/>
                <a:sym typeface="Open Sans 1"/>
              </a:rPr>
              <a:t> – Création de la Fondation Rotary, destinée à financer des actions humanitaires et éducatives.</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1921</a:t>
            </a:r>
            <a:r>
              <a:rPr lang="en-US" sz="2182">
                <a:solidFill>
                  <a:srgbClr val="194185"/>
                </a:solidFill>
                <a:latin typeface="Open Sans 1"/>
                <a:ea typeface="Open Sans 1"/>
                <a:cs typeface="Open Sans 1"/>
                <a:sym typeface="Open Sans 1"/>
              </a:rPr>
              <a:t> – Le Rotary est présent sur tous les continents.</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1921</a:t>
            </a:r>
            <a:r>
              <a:rPr lang="en-US" sz="2182">
                <a:solidFill>
                  <a:srgbClr val="194185"/>
                </a:solidFill>
                <a:latin typeface="Open Sans 1"/>
                <a:ea typeface="Open Sans 1"/>
                <a:cs typeface="Open Sans 1"/>
                <a:sym typeface="Open Sans 1"/>
              </a:rPr>
              <a:t> – Création du premier club en France à Paris.</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1945</a:t>
            </a:r>
            <a:r>
              <a:rPr lang="en-US" sz="2182">
                <a:solidFill>
                  <a:srgbClr val="194185"/>
                </a:solidFill>
                <a:latin typeface="Open Sans 1"/>
                <a:ea typeface="Open Sans 1"/>
                <a:cs typeface="Open Sans 1"/>
                <a:sym typeface="Open Sans 1"/>
              </a:rPr>
              <a:t> – Les Rotariens participent aux discussions fondatrices de la création de l’ONU.</a:t>
            </a:r>
          </a:p>
          <a:p>
            <a:pPr marL="471111" lvl="1" indent="-235556" algn="l">
              <a:lnSpc>
                <a:spcPts val="2465"/>
              </a:lnSpc>
              <a:buFont typeface="Arial"/>
              <a:buChar char="•"/>
            </a:pPr>
            <a:r>
              <a:rPr lang="en-US" sz="2182" b="1">
                <a:solidFill>
                  <a:srgbClr val="194185"/>
                </a:solidFill>
                <a:latin typeface="Open Sans 1 Bold"/>
                <a:ea typeface="Open Sans 1 Bold"/>
                <a:cs typeface="Open Sans 1 Bold"/>
                <a:sym typeface="Open Sans 1 Bold"/>
              </a:rPr>
              <a:t>1989</a:t>
            </a:r>
            <a:r>
              <a:rPr lang="en-US" sz="2182">
                <a:solidFill>
                  <a:srgbClr val="194185"/>
                </a:solidFill>
                <a:latin typeface="Open Sans 1"/>
                <a:ea typeface="Open Sans 1"/>
                <a:cs typeface="Open Sans 1"/>
                <a:sym typeface="Open Sans 1"/>
              </a:rPr>
              <a:t> – Admission des femmes au Rotary, rendant les clubs mixtes.</a:t>
            </a:r>
          </a:p>
          <a:p>
            <a:pPr algn="l">
              <a:lnSpc>
                <a:spcPts val="2691"/>
              </a:lnSpc>
              <a:spcBef>
                <a:spcPct val="0"/>
              </a:spcBef>
            </a:pPr>
            <a:endParaRPr lang="en-US" sz="2182">
              <a:solidFill>
                <a:srgbClr val="194185"/>
              </a:solidFill>
              <a:latin typeface="Open Sans 1"/>
              <a:ea typeface="Open Sans 1"/>
              <a:cs typeface="Open Sans 1"/>
              <a:sym typeface="Open Sans 1"/>
            </a:endParaRPr>
          </a:p>
        </p:txBody>
      </p:sp>
      <p:sp>
        <p:nvSpPr>
          <p:cNvPr id="4" name="TextBox 4"/>
          <p:cNvSpPr txBox="1"/>
          <p:nvPr/>
        </p:nvSpPr>
        <p:spPr>
          <a:xfrm>
            <a:off x="4691898" y="603577"/>
            <a:ext cx="9482970"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QUELQUES DATES CLÉS</a:t>
            </a:r>
          </a:p>
        </p:txBody>
      </p:sp>
      <p:sp>
        <p:nvSpPr>
          <p:cNvPr id="5" name="Freeform 5"/>
          <p:cNvSpPr/>
          <p:nvPr/>
        </p:nvSpPr>
        <p:spPr>
          <a:xfrm>
            <a:off x="1277798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3"/>
            <a:stretch>
              <a:fillRect/>
            </a:stretch>
          </a:blipFill>
        </p:spPr>
        <p:txBody>
          <a:bodyPr/>
          <a:lstStyle/>
          <a:p>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D4788"/>
        </a:solidFill>
        <a:effectLst/>
      </p:bgPr>
    </p:bg>
    <p:spTree>
      <p:nvGrpSpPr>
        <p:cNvPr id="1" name=""/>
        <p:cNvGrpSpPr/>
        <p:nvPr/>
      </p:nvGrpSpPr>
      <p:grpSpPr>
        <a:xfrm>
          <a:off x="0" y="0"/>
          <a:ext cx="0" cy="0"/>
          <a:chOff x="0" y="0"/>
          <a:chExt cx="0" cy="0"/>
        </a:xfrm>
      </p:grpSpPr>
      <p:sp>
        <p:nvSpPr>
          <p:cNvPr id="2" name="Freeform 2"/>
          <p:cNvSpPr/>
          <p:nvPr/>
        </p:nvSpPr>
        <p:spPr>
          <a:xfrm rot="-302279" flipH="1" flipV="1">
            <a:off x="2346927" y="2211575"/>
            <a:ext cx="13594147" cy="4520054"/>
          </a:xfrm>
          <a:custGeom>
            <a:avLst/>
            <a:gdLst/>
            <a:ahLst/>
            <a:cxnLst/>
            <a:rect l="l" t="t" r="r" b="b"/>
            <a:pathLst>
              <a:path w="13594147" h="4520054">
                <a:moveTo>
                  <a:pt x="13594146" y="4520054"/>
                </a:moveTo>
                <a:lnTo>
                  <a:pt x="0" y="4520054"/>
                </a:lnTo>
                <a:lnTo>
                  <a:pt x="0" y="0"/>
                </a:lnTo>
                <a:lnTo>
                  <a:pt x="13594146" y="0"/>
                </a:lnTo>
                <a:lnTo>
                  <a:pt x="13594146"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TextBox 3"/>
          <p:cNvSpPr txBox="1"/>
          <p:nvPr/>
        </p:nvSpPr>
        <p:spPr>
          <a:xfrm>
            <a:off x="5637325" y="4115672"/>
            <a:ext cx="9184112"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 ROTARY AUJOURD’HUI</a:t>
            </a:r>
          </a:p>
        </p:txBody>
      </p:sp>
      <p:sp>
        <p:nvSpPr>
          <p:cNvPr id="4" name="TextBox 4"/>
          <p:cNvSpPr txBox="1"/>
          <p:nvPr/>
        </p:nvSpPr>
        <p:spPr>
          <a:xfrm>
            <a:off x="3823186" y="3834962"/>
            <a:ext cx="2055302" cy="1522573"/>
          </a:xfrm>
          <a:prstGeom prst="rect">
            <a:avLst/>
          </a:prstGeom>
        </p:spPr>
        <p:txBody>
          <a:bodyPr lIns="0" tIns="0" rIns="0" bIns="0" rtlCol="0" anchor="t">
            <a:spAutoFit/>
          </a:bodyPr>
          <a:lstStyle/>
          <a:p>
            <a:pPr algn="ctr">
              <a:lnSpc>
                <a:spcPts val="12153"/>
              </a:lnSpc>
              <a:spcBef>
                <a:spcPct val="0"/>
              </a:spcBef>
            </a:pPr>
            <a:r>
              <a:rPr lang="en-US" sz="8681" b="1">
                <a:solidFill>
                  <a:srgbClr val="24458A"/>
                </a:solidFill>
                <a:latin typeface="Another Shabby Bold"/>
                <a:ea typeface="Another Shabby Bold"/>
                <a:cs typeface="Another Shabby Bold"/>
                <a:sym typeface="Another Shabby Bold"/>
              </a:rPr>
              <a:t>2.</a:t>
            </a:r>
          </a:p>
        </p:txBody>
      </p:sp>
      <p:sp>
        <p:nvSpPr>
          <p:cNvPr id="5" name="Freeform 5"/>
          <p:cNvSpPr/>
          <p:nvPr/>
        </p:nvSpPr>
        <p:spPr>
          <a:xfrm>
            <a:off x="12443706" y="7379842"/>
            <a:ext cx="5161892" cy="2322852"/>
          </a:xfrm>
          <a:custGeom>
            <a:avLst/>
            <a:gdLst/>
            <a:ahLst/>
            <a:cxnLst/>
            <a:rect l="l" t="t" r="r" b="b"/>
            <a:pathLst>
              <a:path w="5161892" h="2322852">
                <a:moveTo>
                  <a:pt x="0" y="0"/>
                </a:moveTo>
                <a:lnTo>
                  <a:pt x="5161892" y="0"/>
                </a:lnTo>
                <a:lnTo>
                  <a:pt x="5161892" y="2322852"/>
                </a:lnTo>
                <a:lnTo>
                  <a:pt x="0" y="2322852"/>
                </a:lnTo>
                <a:lnTo>
                  <a:pt x="0" y="0"/>
                </a:lnTo>
                <a:close/>
              </a:path>
            </a:pathLst>
          </a:custGeom>
          <a:blipFill>
            <a:blip r:embed="rId4"/>
            <a:stretch>
              <a:fillRect t="-10444" b="-10444"/>
            </a:stretch>
          </a:blipFill>
        </p:spPr>
        <p:txBody>
          <a:bodyPr/>
          <a:lstStyle/>
          <a:p>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9345" y="2664603"/>
            <a:ext cx="9332775" cy="5348319"/>
          </a:xfrm>
          <a:prstGeom prst="rect">
            <a:avLst/>
          </a:prstGeom>
        </p:spPr>
        <p:txBody>
          <a:bodyPr lIns="0" tIns="0" rIns="0" bIns="0" rtlCol="0" anchor="t">
            <a:spAutoFit/>
          </a:bodyPr>
          <a:lstStyle/>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1,4 million</a:t>
            </a:r>
            <a:r>
              <a:rPr lang="en-US" sz="2682">
                <a:solidFill>
                  <a:srgbClr val="194185"/>
                </a:solidFill>
                <a:latin typeface="Open Sans 1"/>
                <a:ea typeface="Open Sans 1"/>
                <a:cs typeface="Open Sans 1"/>
                <a:sym typeface="Open Sans 1"/>
              </a:rPr>
              <a:t> de membres dans le monde (dont 200.000 rotaractiens),</a:t>
            </a:r>
          </a:p>
          <a:p>
            <a:pPr marL="579058" lvl="1" indent="-289529" algn="l">
              <a:lnSpc>
                <a:spcPts val="3030"/>
              </a:lnSpc>
              <a:buFont typeface="Arial"/>
              <a:buChar char="•"/>
            </a:pPr>
            <a:r>
              <a:rPr lang="en-US" sz="2682">
                <a:solidFill>
                  <a:srgbClr val="194185"/>
                </a:solidFill>
                <a:latin typeface="Open Sans 1"/>
                <a:ea typeface="Open Sans 1"/>
                <a:cs typeface="Open Sans 1"/>
                <a:sym typeface="Open Sans 1"/>
              </a:rPr>
              <a:t>+</a:t>
            </a:r>
            <a:r>
              <a:rPr lang="en-US" sz="2682" b="1">
                <a:solidFill>
                  <a:srgbClr val="194185"/>
                </a:solidFill>
                <a:latin typeface="Open Sans 1 Bold"/>
                <a:ea typeface="Open Sans 1 Bold"/>
                <a:cs typeface="Open Sans 1 Bold"/>
                <a:sym typeface="Open Sans 1 Bold"/>
              </a:rPr>
              <a:t>36 000</a:t>
            </a:r>
            <a:r>
              <a:rPr lang="en-US" sz="2682">
                <a:solidFill>
                  <a:srgbClr val="194185"/>
                </a:solidFill>
                <a:latin typeface="Open Sans 1"/>
                <a:ea typeface="Open Sans 1"/>
                <a:cs typeface="Open Sans 1"/>
                <a:sym typeface="Open Sans 1"/>
              </a:rPr>
              <a:t> clubs (dont 1.200 en France)</a:t>
            </a:r>
          </a:p>
          <a:p>
            <a:pPr marL="579058" lvl="1" indent="-289529" algn="l">
              <a:lnSpc>
                <a:spcPts val="3030"/>
              </a:lnSpc>
              <a:buFont typeface="Arial"/>
              <a:buChar char="•"/>
            </a:pPr>
            <a:r>
              <a:rPr lang="en-US" sz="2682">
                <a:solidFill>
                  <a:srgbClr val="194185"/>
                </a:solidFill>
                <a:latin typeface="Open Sans 1"/>
                <a:ea typeface="Open Sans 1"/>
                <a:cs typeface="Open Sans 1"/>
                <a:sym typeface="Open Sans 1"/>
              </a:rPr>
              <a:t>188 pays </a:t>
            </a:r>
          </a:p>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+500 districts </a:t>
            </a:r>
            <a:r>
              <a:rPr lang="en-US" sz="2682">
                <a:solidFill>
                  <a:srgbClr val="194185"/>
                </a:solidFill>
                <a:latin typeface="Open Sans 1"/>
                <a:ea typeface="Open Sans 1"/>
                <a:cs typeface="Open Sans 1"/>
                <a:sym typeface="Open Sans 1"/>
              </a:rPr>
              <a:t>organisant l’action des clubs</a:t>
            </a:r>
          </a:p>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4 milliards</a:t>
            </a:r>
            <a:r>
              <a:rPr lang="en-US" sz="2682">
                <a:solidFill>
                  <a:srgbClr val="194185"/>
                </a:solidFill>
                <a:latin typeface="Open Sans 1"/>
                <a:ea typeface="Open Sans 1"/>
                <a:cs typeface="Open Sans 1"/>
                <a:sym typeface="Open Sans 1"/>
              </a:rPr>
              <a:t> de dollars investis par la Fondation Rotary dans des projets humanitaires</a:t>
            </a:r>
          </a:p>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3 milliards</a:t>
            </a:r>
            <a:r>
              <a:rPr lang="en-US" sz="2682">
                <a:solidFill>
                  <a:srgbClr val="194185"/>
                </a:solidFill>
                <a:latin typeface="Open Sans 1"/>
                <a:ea typeface="Open Sans 1"/>
                <a:cs typeface="Open Sans 1"/>
                <a:sym typeface="Open Sans 1"/>
              </a:rPr>
              <a:t> d’enfants vaccinés contre la polio grâce au programme mondial</a:t>
            </a:r>
          </a:p>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99,9 %</a:t>
            </a:r>
            <a:r>
              <a:rPr lang="en-US" sz="2682">
                <a:solidFill>
                  <a:srgbClr val="194185"/>
                </a:solidFill>
                <a:latin typeface="Open Sans 1"/>
                <a:ea typeface="Open Sans 1"/>
                <a:cs typeface="Open Sans 1"/>
                <a:sym typeface="Open Sans 1"/>
              </a:rPr>
              <a:t> de réduction des cas de polio depuis 1988</a:t>
            </a:r>
          </a:p>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+500 000</a:t>
            </a:r>
            <a:r>
              <a:rPr lang="en-US" sz="2682">
                <a:solidFill>
                  <a:srgbClr val="194185"/>
                </a:solidFill>
                <a:latin typeface="Open Sans 1"/>
                <a:ea typeface="Open Sans 1"/>
                <a:cs typeface="Open Sans 1"/>
                <a:sym typeface="Open Sans 1"/>
              </a:rPr>
              <a:t> jeunes engagés dans les programmes Interact, Rotaract et échanges</a:t>
            </a:r>
          </a:p>
          <a:p>
            <a:pPr marL="579058" lvl="1" indent="-289529" algn="l">
              <a:lnSpc>
                <a:spcPts val="3030"/>
              </a:lnSpc>
              <a:buFont typeface="Arial"/>
              <a:buChar char="•"/>
            </a:pPr>
            <a:r>
              <a:rPr lang="en-US" sz="2682" b="1">
                <a:solidFill>
                  <a:srgbClr val="194185"/>
                </a:solidFill>
                <a:latin typeface="Open Sans 1 Bold"/>
                <a:ea typeface="Open Sans 1 Bold"/>
                <a:cs typeface="Open Sans 1 Bold"/>
                <a:sym typeface="Open Sans 1 Bold"/>
              </a:rPr>
              <a:t>Des millions de bénévoles</a:t>
            </a:r>
            <a:r>
              <a:rPr lang="en-US" sz="2682">
                <a:solidFill>
                  <a:srgbClr val="194185"/>
                </a:solidFill>
                <a:latin typeface="Open Sans 1"/>
                <a:ea typeface="Open Sans 1"/>
                <a:cs typeface="Open Sans 1"/>
                <a:sym typeface="Open Sans 1"/>
              </a:rPr>
              <a:t> mobilisés chaque année dans leurs communautés</a:t>
            </a:r>
          </a:p>
        </p:txBody>
      </p:sp>
      <p:sp>
        <p:nvSpPr>
          <p:cNvPr id="3" name="Freeform 3"/>
          <p:cNvSpPr/>
          <p:nvPr/>
        </p:nvSpPr>
        <p:spPr>
          <a:xfrm>
            <a:off x="1850284" y="2486013"/>
            <a:ext cx="5314974" cy="5314974"/>
          </a:xfrm>
          <a:custGeom>
            <a:avLst/>
            <a:gdLst/>
            <a:ahLst/>
            <a:cxnLst/>
            <a:rect l="l" t="t" r="r" b="b"/>
            <a:pathLst>
              <a:path w="5314974" h="5314974">
                <a:moveTo>
                  <a:pt x="0" y="0"/>
                </a:moveTo>
                <a:lnTo>
                  <a:pt x="5314975" y="0"/>
                </a:lnTo>
                <a:lnTo>
                  <a:pt x="5314975" y="5314974"/>
                </a:lnTo>
                <a:lnTo>
                  <a:pt x="0" y="5314974"/>
                </a:lnTo>
                <a:lnTo>
                  <a:pt x="0" y="0"/>
                </a:lnTo>
                <a:close/>
              </a:path>
            </a:pathLst>
          </a:custGeom>
          <a:blipFill>
            <a:blip r:embed="rId2"/>
            <a:stretch>
              <a:fillRect/>
            </a:stretch>
          </a:blipFill>
        </p:spPr>
        <p:txBody>
          <a:bodyPr/>
          <a:lstStyle/>
          <a:p>
            <a:endParaRPr lang="fr-FR"/>
          </a:p>
        </p:txBody>
      </p:sp>
      <p:sp>
        <p:nvSpPr>
          <p:cNvPr id="4" name="TextBox 4"/>
          <p:cNvSpPr txBox="1"/>
          <p:nvPr/>
        </p:nvSpPr>
        <p:spPr>
          <a:xfrm>
            <a:off x="2314440" y="8705688"/>
            <a:ext cx="14288294" cy="395319"/>
          </a:xfrm>
          <a:prstGeom prst="rect">
            <a:avLst/>
          </a:prstGeom>
        </p:spPr>
        <p:txBody>
          <a:bodyPr lIns="0" tIns="0" rIns="0" bIns="0" rtlCol="0" anchor="t">
            <a:spAutoFit/>
          </a:bodyPr>
          <a:lstStyle/>
          <a:p>
            <a:pPr algn="ctr">
              <a:lnSpc>
                <a:spcPts val="3030"/>
              </a:lnSpc>
              <a:spcBef>
                <a:spcPct val="0"/>
              </a:spcBef>
            </a:pPr>
            <a:r>
              <a:rPr lang="en-US" sz="2682" b="1">
                <a:solidFill>
                  <a:srgbClr val="194185"/>
                </a:solidFill>
                <a:latin typeface="Open Sans 1 Bold"/>
                <a:ea typeface="Open Sans 1 Bold"/>
                <a:cs typeface="Open Sans 1 Bold"/>
                <a:sym typeface="Open Sans 1 Bold"/>
              </a:rPr>
              <a:t>Notre logo : La roue, représentant la transmission des énergies et l’esprit de service.</a:t>
            </a:r>
          </a:p>
        </p:txBody>
      </p:sp>
      <p:sp>
        <p:nvSpPr>
          <p:cNvPr id="5" name="TextBox 5"/>
          <p:cNvSpPr txBox="1"/>
          <p:nvPr/>
        </p:nvSpPr>
        <p:spPr>
          <a:xfrm>
            <a:off x="4507772" y="895350"/>
            <a:ext cx="9482970"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 ROTARY AUJOURD’HUI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D4788"/>
        </a:solidFill>
        <a:effectLst/>
      </p:bgPr>
    </p:bg>
    <p:spTree>
      <p:nvGrpSpPr>
        <p:cNvPr id="1" name=""/>
        <p:cNvGrpSpPr/>
        <p:nvPr/>
      </p:nvGrpSpPr>
      <p:grpSpPr>
        <a:xfrm>
          <a:off x="0" y="0"/>
          <a:ext cx="0" cy="0"/>
          <a:chOff x="0" y="0"/>
          <a:chExt cx="0" cy="0"/>
        </a:xfrm>
      </p:grpSpPr>
      <p:sp>
        <p:nvSpPr>
          <p:cNvPr id="2" name="Freeform 2"/>
          <p:cNvSpPr/>
          <p:nvPr/>
        </p:nvSpPr>
        <p:spPr>
          <a:xfrm rot="-302279" flipH="1" flipV="1">
            <a:off x="2346927" y="2211575"/>
            <a:ext cx="13594147" cy="4520054"/>
          </a:xfrm>
          <a:custGeom>
            <a:avLst/>
            <a:gdLst/>
            <a:ahLst/>
            <a:cxnLst/>
            <a:rect l="l" t="t" r="r" b="b"/>
            <a:pathLst>
              <a:path w="13594147" h="4520054">
                <a:moveTo>
                  <a:pt x="13594146" y="4520054"/>
                </a:moveTo>
                <a:lnTo>
                  <a:pt x="0" y="4520054"/>
                </a:lnTo>
                <a:lnTo>
                  <a:pt x="0" y="0"/>
                </a:lnTo>
                <a:lnTo>
                  <a:pt x="13594146" y="0"/>
                </a:lnTo>
                <a:lnTo>
                  <a:pt x="13594146"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TextBox 3"/>
          <p:cNvSpPr txBox="1"/>
          <p:nvPr/>
        </p:nvSpPr>
        <p:spPr>
          <a:xfrm>
            <a:off x="5951912" y="4001118"/>
            <a:ext cx="7878575"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FONDAMENTAUX</a:t>
            </a:r>
          </a:p>
        </p:txBody>
      </p:sp>
      <p:sp>
        <p:nvSpPr>
          <p:cNvPr id="4" name="TextBox 4"/>
          <p:cNvSpPr txBox="1"/>
          <p:nvPr/>
        </p:nvSpPr>
        <p:spPr>
          <a:xfrm>
            <a:off x="4122044" y="3610303"/>
            <a:ext cx="2055302" cy="1522573"/>
          </a:xfrm>
          <a:prstGeom prst="rect">
            <a:avLst/>
          </a:prstGeom>
        </p:spPr>
        <p:txBody>
          <a:bodyPr lIns="0" tIns="0" rIns="0" bIns="0" rtlCol="0" anchor="t">
            <a:spAutoFit/>
          </a:bodyPr>
          <a:lstStyle/>
          <a:p>
            <a:pPr algn="ctr">
              <a:lnSpc>
                <a:spcPts val="12153"/>
              </a:lnSpc>
              <a:spcBef>
                <a:spcPct val="0"/>
              </a:spcBef>
            </a:pPr>
            <a:r>
              <a:rPr lang="en-US" sz="8681" b="1">
                <a:solidFill>
                  <a:srgbClr val="24458A"/>
                </a:solidFill>
                <a:latin typeface="Another Shabby Bold"/>
                <a:ea typeface="Another Shabby Bold"/>
                <a:cs typeface="Another Shabby Bold"/>
                <a:sym typeface="Another Shabby Bold"/>
              </a:rPr>
              <a:t>3.</a:t>
            </a:r>
          </a:p>
        </p:txBody>
      </p:sp>
      <p:sp>
        <p:nvSpPr>
          <p:cNvPr id="5" name="Freeform 5"/>
          <p:cNvSpPr/>
          <p:nvPr/>
        </p:nvSpPr>
        <p:spPr>
          <a:xfrm>
            <a:off x="12443706" y="7379842"/>
            <a:ext cx="5161892" cy="2322852"/>
          </a:xfrm>
          <a:custGeom>
            <a:avLst/>
            <a:gdLst/>
            <a:ahLst/>
            <a:cxnLst/>
            <a:rect l="l" t="t" r="r" b="b"/>
            <a:pathLst>
              <a:path w="5161892" h="2322852">
                <a:moveTo>
                  <a:pt x="0" y="0"/>
                </a:moveTo>
                <a:lnTo>
                  <a:pt x="5161892" y="0"/>
                </a:lnTo>
                <a:lnTo>
                  <a:pt x="5161892" y="2322852"/>
                </a:lnTo>
                <a:lnTo>
                  <a:pt x="0" y="2322852"/>
                </a:lnTo>
                <a:lnTo>
                  <a:pt x="0" y="0"/>
                </a:lnTo>
                <a:close/>
              </a:path>
            </a:pathLst>
          </a:custGeom>
          <a:blipFill>
            <a:blip r:embed="rId4"/>
            <a:stretch>
              <a:fillRect t="-10444" b="-10444"/>
            </a:stretch>
          </a:blipFill>
        </p:spPr>
        <p:txBody>
          <a:bodyPr/>
          <a:lstStyle/>
          <a:p>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75462">
            <a:off x="14984976" y="-2112211"/>
            <a:ext cx="8895880" cy="2957880"/>
          </a:xfrm>
          <a:custGeom>
            <a:avLst/>
            <a:gdLst/>
            <a:ahLst/>
            <a:cxnLst/>
            <a:rect l="l" t="t" r="r" b="b"/>
            <a:pathLst>
              <a:path w="8895880" h="2957880">
                <a:moveTo>
                  <a:pt x="0" y="0"/>
                </a:moveTo>
                <a:lnTo>
                  <a:pt x="8895880" y="0"/>
                </a:lnTo>
                <a:lnTo>
                  <a:pt x="8895880" y="2957880"/>
                </a:lnTo>
                <a:lnTo>
                  <a:pt x="0" y="2957880"/>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TextBox 3"/>
          <p:cNvSpPr txBox="1"/>
          <p:nvPr/>
        </p:nvSpPr>
        <p:spPr>
          <a:xfrm>
            <a:off x="15585692" y="393833"/>
            <a:ext cx="2890016" cy="727710"/>
          </a:xfrm>
          <a:prstGeom prst="rect">
            <a:avLst/>
          </a:prstGeom>
        </p:spPr>
        <p:txBody>
          <a:bodyPr lIns="0" tIns="0" rIns="0" bIns="0" rtlCol="0" anchor="t">
            <a:spAutoFit/>
          </a:bodyPr>
          <a:lstStyle/>
          <a:p>
            <a:pPr algn="ctr">
              <a:lnSpc>
                <a:spcPts val="2939"/>
              </a:lnSpc>
            </a:pPr>
            <a:r>
              <a:rPr lang="en-US" sz="2099" b="1">
                <a:solidFill>
                  <a:srgbClr val="FFFFFF"/>
                </a:solidFill>
                <a:latin typeface="Open Sans 1 Bold"/>
                <a:ea typeface="Open Sans 1 Bold"/>
                <a:cs typeface="Open Sans 1 Bold"/>
                <a:sym typeface="Open Sans 1 Bold"/>
              </a:rPr>
              <a:t>LES</a:t>
            </a:r>
          </a:p>
          <a:p>
            <a:pPr algn="ctr">
              <a:lnSpc>
                <a:spcPts val="2939"/>
              </a:lnSpc>
              <a:spcBef>
                <a:spcPct val="0"/>
              </a:spcBef>
            </a:pPr>
            <a:r>
              <a:rPr lang="en-US" sz="2099" b="1">
                <a:solidFill>
                  <a:srgbClr val="FFFFFF"/>
                </a:solidFill>
                <a:latin typeface="Open Sans 1 Bold"/>
                <a:ea typeface="Open Sans 1 Bold"/>
                <a:cs typeface="Open Sans 1 Bold"/>
                <a:sym typeface="Open Sans 1 Bold"/>
              </a:rPr>
              <a:t>FONDAMENTAUX</a:t>
            </a:r>
          </a:p>
        </p:txBody>
      </p:sp>
      <p:sp>
        <p:nvSpPr>
          <p:cNvPr id="4" name="Freeform 4"/>
          <p:cNvSpPr/>
          <p:nvPr/>
        </p:nvSpPr>
        <p:spPr>
          <a:xfrm>
            <a:off x="16097896" y="206882"/>
            <a:ext cx="657511" cy="488202"/>
          </a:xfrm>
          <a:custGeom>
            <a:avLst/>
            <a:gdLst/>
            <a:ahLst/>
            <a:cxnLst/>
            <a:rect l="l" t="t" r="r" b="b"/>
            <a:pathLst>
              <a:path w="657511" h="488202">
                <a:moveTo>
                  <a:pt x="0" y="0"/>
                </a:moveTo>
                <a:lnTo>
                  <a:pt x="657511" y="0"/>
                </a:lnTo>
                <a:lnTo>
                  <a:pt x="657511" y="488202"/>
                </a:lnTo>
                <a:lnTo>
                  <a:pt x="0" y="4882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5" name="Freeform 5"/>
          <p:cNvSpPr/>
          <p:nvPr/>
        </p:nvSpPr>
        <p:spPr>
          <a:xfrm flipH="1" flipV="1">
            <a:off x="3282001" y="2764593"/>
            <a:ext cx="11723997" cy="3898229"/>
          </a:xfrm>
          <a:custGeom>
            <a:avLst/>
            <a:gdLst/>
            <a:ahLst/>
            <a:cxnLst/>
            <a:rect l="l" t="t" r="r" b="b"/>
            <a:pathLst>
              <a:path w="11723997" h="3898229">
                <a:moveTo>
                  <a:pt x="11723998" y="3898229"/>
                </a:moveTo>
                <a:lnTo>
                  <a:pt x="0" y="3898229"/>
                </a:lnTo>
                <a:lnTo>
                  <a:pt x="0" y="0"/>
                </a:lnTo>
                <a:lnTo>
                  <a:pt x="11723998" y="0"/>
                </a:lnTo>
                <a:lnTo>
                  <a:pt x="11723998" y="3898229"/>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6" name="Freeform 6"/>
          <p:cNvSpPr/>
          <p:nvPr/>
        </p:nvSpPr>
        <p:spPr>
          <a:xfrm>
            <a:off x="4288551" y="3973666"/>
            <a:ext cx="1663028" cy="1600665"/>
          </a:xfrm>
          <a:custGeom>
            <a:avLst/>
            <a:gdLst/>
            <a:ahLst/>
            <a:cxnLst/>
            <a:rect l="l" t="t" r="r" b="b"/>
            <a:pathLst>
              <a:path w="1663028" h="1600665">
                <a:moveTo>
                  <a:pt x="0" y="0"/>
                </a:moveTo>
                <a:lnTo>
                  <a:pt x="1663029" y="0"/>
                </a:lnTo>
                <a:lnTo>
                  <a:pt x="1663029" y="1600665"/>
                </a:lnTo>
                <a:lnTo>
                  <a:pt x="0" y="160066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
        <p:nvSpPr>
          <p:cNvPr id="7" name="TextBox 7"/>
          <p:cNvSpPr txBox="1"/>
          <p:nvPr/>
        </p:nvSpPr>
        <p:spPr>
          <a:xfrm>
            <a:off x="5903043" y="3995749"/>
            <a:ext cx="7999257" cy="1809765"/>
          </a:xfrm>
          <a:prstGeom prst="rect">
            <a:avLst/>
          </a:prstGeom>
        </p:spPr>
        <p:txBody>
          <a:bodyPr lIns="0" tIns="0" rIns="0" bIns="0" rtlCol="0" anchor="t">
            <a:spAutoFit/>
          </a:bodyPr>
          <a:lstStyle/>
          <a:p>
            <a:pPr algn="ctr">
              <a:lnSpc>
                <a:spcPts val="3674"/>
              </a:lnSpc>
              <a:spcBef>
                <a:spcPct val="0"/>
              </a:spcBef>
            </a:pPr>
            <a:r>
              <a:rPr lang="en-US" sz="2624">
                <a:solidFill>
                  <a:srgbClr val="FFFFFF"/>
                </a:solidFill>
                <a:latin typeface="Open Sans 1"/>
                <a:ea typeface="Open Sans 1"/>
                <a:cs typeface="Open Sans 1"/>
                <a:sym typeface="Open Sans 1"/>
              </a:rPr>
              <a:t>«</a:t>
            </a:r>
            <a:r>
              <a:rPr lang="en-US" sz="2624" i="1">
                <a:solidFill>
                  <a:srgbClr val="FFFFFF"/>
                </a:solidFill>
                <a:latin typeface="Open Sans 1 Italics"/>
                <a:ea typeface="Open Sans 1 Italics"/>
                <a:cs typeface="Open Sans 1 Italics"/>
                <a:sym typeface="Open Sans 1 Italics"/>
              </a:rPr>
              <a:t> Ensemble, nous imaginons un monde où les gens se rassemblent et passent à l’action pour apporter un changement durable dans le monde, dans leur communauté et en eux-mêmes.</a:t>
            </a:r>
            <a:r>
              <a:rPr lang="en-US" sz="2624">
                <a:solidFill>
                  <a:srgbClr val="FFFFFF"/>
                </a:solidFill>
                <a:latin typeface="Open Sans 1"/>
                <a:ea typeface="Open Sans 1"/>
                <a:cs typeface="Open Sans 1"/>
                <a:sym typeface="Open Sans 1"/>
              </a:rPr>
              <a:t> »</a:t>
            </a:r>
          </a:p>
        </p:txBody>
      </p:sp>
      <p:sp>
        <p:nvSpPr>
          <p:cNvPr id="8" name="TextBox 8"/>
          <p:cNvSpPr txBox="1"/>
          <p:nvPr/>
        </p:nvSpPr>
        <p:spPr>
          <a:xfrm>
            <a:off x="8330404" y="3186992"/>
            <a:ext cx="3144536" cy="856382"/>
          </a:xfrm>
          <a:prstGeom prst="rect">
            <a:avLst/>
          </a:prstGeom>
        </p:spPr>
        <p:txBody>
          <a:bodyPr lIns="0" tIns="0" rIns="0" bIns="0" rtlCol="0" anchor="t">
            <a:spAutoFit/>
          </a:bodyPr>
          <a:lstStyle/>
          <a:p>
            <a:pPr algn="l">
              <a:lnSpc>
                <a:spcPts val="6858"/>
              </a:lnSpc>
              <a:spcBef>
                <a:spcPct val="0"/>
              </a:spcBef>
            </a:pPr>
            <a:r>
              <a:rPr lang="en-US" sz="4898" b="1" spc="1170">
                <a:solidFill>
                  <a:srgbClr val="FFFFFF"/>
                </a:solidFill>
                <a:latin typeface="Another Shabby Bold"/>
                <a:ea typeface="Another Shabby Bold"/>
                <a:cs typeface="Another Shabby Bold"/>
                <a:sym typeface="Another Shabby Bold"/>
              </a:rPr>
              <a:t>VISION </a:t>
            </a:r>
          </a:p>
        </p:txBody>
      </p:sp>
      <p:sp>
        <p:nvSpPr>
          <p:cNvPr id="9" name="Freeform 9"/>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10"/>
            <a:stretch>
              <a:fillRect/>
            </a:stretch>
          </a:blipFill>
        </p:spPr>
        <p:txBody>
          <a:bodyPr/>
          <a:lstStyle/>
          <a:p>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175462">
            <a:off x="14984976" y="-2112211"/>
            <a:ext cx="8895880" cy="2957880"/>
          </a:xfrm>
          <a:custGeom>
            <a:avLst/>
            <a:gdLst/>
            <a:ahLst/>
            <a:cxnLst/>
            <a:rect l="l" t="t" r="r" b="b"/>
            <a:pathLst>
              <a:path w="8895880" h="2957880">
                <a:moveTo>
                  <a:pt x="0" y="0"/>
                </a:moveTo>
                <a:lnTo>
                  <a:pt x="8895880" y="0"/>
                </a:lnTo>
                <a:lnTo>
                  <a:pt x="8895880" y="2957880"/>
                </a:lnTo>
                <a:lnTo>
                  <a:pt x="0" y="2957880"/>
                </a:lnTo>
                <a:lnTo>
                  <a:pt x="0" y="0"/>
                </a:lnTo>
                <a:close/>
              </a:path>
            </a:pathLst>
          </a:custGeom>
          <a:blipFill>
            <a:blip r:embed="rId2">
              <a:alphaModFix amt="50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TextBox 3"/>
          <p:cNvSpPr txBox="1"/>
          <p:nvPr/>
        </p:nvSpPr>
        <p:spPr>
          <a:xfrm>
            <a:off x="15585692" y="393833"/>
            <a:ext cx="2890016" cy="727710"/>
          </a:xfrm>
          <a:prstGeom prst="rect">
            <a:avLst/>
          </a:prstGeom>
        </p:spPr>
        <p:txBody>
          <a:bodyPr lIns="0" tIns="0" rIns="0" bIns="0" rtlCol="0" anchor="t">
            <a:spAutoFit/>
          </a:bodyPr>
          <a:lstStyle/>
          <a:p>
            <a:pPr algn="ctr">
              <a:lnSpc>
                <a:spcPts val="2939"/>
              </a:lnSpc>
            </a:pPr>
            <a:r>
              <a:rPr lang="en-US" sz="2099" b="1">
                <a:solidFill>
                  <a:srgbClr val="FFFFFF"/>
                </a:solidFill>
                <a:latin typeface="Open Sans 1 Bold"/>
                <a:ea typeface="Open Sans 1 Bold"/>
                <a:cs typeface="Open Sans 1 Bold"/>
                <a:sym typeface="Open Sans 1 Bold"/>
              </a:rPr>
              <a:t>LES</a:t>
            </a:r>
          </a:p>
          <a:p>
            <a:pPr algn="ctr">
              <a:lnSpc>
                <a:spcPts val="2939"/>
              </a:lnSpc>
              <a:spcBef>
                <a:spcPct val="0"/>
              </a:spcBef>
            </a:pPr>
            <a:r>
              <a:rPr lang="en-US" sz="2099" b="1">
                <a:solidFill>
                  <a:srgbClr val="FFFFFF"/>
                </a:solidFill>
                <a:latin typeface="Open Sans 1 Bold"/>
                <a:ea typeface="Open Sans 1 Bold"/>
                <a:cs typeface="Open Sans 1 Bold"/>
                <a:sym typeface="Open Sans 1 Bold"/>
              </a:rPr>
              <a:t>FONDAMENTAUX</a:t>
            </a:r>
          </a:p>
        </p:txBody>
      </p:sp>
      <p:sp>
        <p:nvSpPr>
          <p:cNvPr id="4" name="Freeform 4"/>
          <p:cNvSpPr/>
          <p:nvPr/>
        </p:nvSpPr>
        <p:spPr>
          <a:xfrm>
            <a:off x="16097896" y="206882"/>
            <a:ext cx="657511" cy="488202"/>
          </a:xfrm>
          <a:custGeom>
            <a:avLst/>
            <a:gdLst/>
            <a:ahLst/>
            <a:cxnLst/>
            <a:rect l="l" t="t" r="r" b="b"/>
            <a:pathLst>
              <a:path w="657511" h="488202">
                <a:moveTo>
                  <a:pt x="0" y="0"/>
                </a:moveTo>
                <a:lnTo>
                  <a:pt x="657511" y="0"/>
                </a:lnTo>
                <a:lnTo>
                  <a:pt x="657511" y="488202"/>
                </a:lnTo>
                <a:lnTo>
                  <a:pt x="0" y="4882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5" name="Freeform 5"/>
          <p:cNvSpPr/>
          <p:nvPr/>
        </p:nvSpPr>
        <p:spPr>
          <a:xfrm>
            <a:off x="5219820" y="7184998"/>
            <a:ext cx="4503653" cy="1654364"/>
          </a:xfrm>
          <a:custGeom>
            <a:avLst/>
            <a:gdLst/>
            <a:ahLst/>
            <a:cxnLst/>
            <a:rect l="l" t="t" r="r" b="b"/>
            <a:pathLst>
              <a:path w="4503653" h="1654364">
                <a:moveTo>
                  <a:pt x="0" y="0"/>
                </a:moveTo>
                <a:lnTo>
                  <a:pt x="4503652" y="0"/>
                </a:lnTo>
                <a:lnTo>
                  <a:pt x="4503652" y="1654364"/>
                </a:lnTo>
                <a:lnTo>
                  <a:pt x="0" y="1654364"/>
                </a:lnTo>
                <a:lnTo>
                  <a:pt x="0" y="0"/>
                </a:lnTo>
                <a:close/>
              </a:path>
            </a:pathLst>
          </a:custGeom>
          <a:blipFill>
            <a:blip r:embed="rId6"/>
            <a:stretch>
              <a:fillRect l="-10288" t="-26903" r="-74383" b="-26428"/>
            </a:stretch>
          </a:blipFill>
        </p:spPr>
        <p:txBody>
          <a:bodyPr/>
          <a:lstStyle/>
          <a:p>
            <a:endParaRPr lang="fr-FR"/>
          </a:p>
        </p:txBody>
      </p:sp>
      <p:sp>
        <p:nvSpPr>
          <p:cNvPr id="6" name="TextBox 6"/>
          <p:cNvSpPr txBox="1"/>
          <p:nvPr/>
        </p:nvSpPr>
        <p:spPr>
          <a:xfrm>
            <a:off x="9953584" y="7327819"/>
            <a:ext cx="3750412" cy="1330273"/>
          </a:xfrm>
          <a:prstGeom prst="rect">
            <a:avLst/>
          </a:prstGeom>
        </p:spPr>
        <p:txBody>
          <a:bodyPr lIns="0" tIns="0" rIns="0" bIns="0" rtlCol="0" anchor="t">
            <a:spAutoFit/>
          </a:bodyPr>
          <a:lstStyle/>
          <a:p>
            <a:pPr algn="l">
              <a:lnSpc>
                <a:spcPts val="5298"/>
              </a:lnSpc>
              <a:spcBef>
                <a:spcPct val="0"/>
              </a:spcBef>
            </a:pPr>
            <a:r>
              <a:rPr lang="en-US" sz="3784" b="1" spc="904">
                <a:solidFill>
                  <a:srgbClr val="24458A"/>
                </a:solidFill>
                <a:latin typeface="Another Shabby Bold"/>
                <a:ea typeface="Another Shabby Bold"/>
                <a:cs typeface="Another Shabby Bold"/>
                <a:sym typeface="Another Shabby Bold"/>
              </a:rPr>
              <a:t>“SERVIR D’ABORD”</a:t>
            </a:r>
          </a:p>
        </p:txBody>
      </p:sp>
      <p:sp>
        <p:nvSpPr>
          <p:cNvPr id="7" name="Freeform 7"/>
          <p:cNvSpPr/>
          <p:nvPr/>
        </p:nvSpPr>
        <p:spPr>
          <a:xfrm flipV="1">
            <a:off x="3760360" y="2727458"/>
            <a:ext cx="11013923" cy="3662129"/>
          </a:xfrm>
          <a:custGeom>
            <a:avLst/>
            <a:gdLst/>
            <a:ahLst/>
            <a:cxnLst/>
            <a:rect l="l" t="t" r="r" b="b"/>
            <a:pathLst>
              <a:path w="11013923" h="3662129">
                <a:moveTo>
                  <a:pt x="0" y="3662129"/>
                </a:moveTo>
                <a:lnTo>
                  <a:pt x="11013922" y="3662129"/>
                </a:lnTo>
                <a:lnTo>
                  <a:pt x="11013922" y="0"/>
                </a:lnTo>
                <a:lnTo>
                  <a:pt x="0" y="0"/>
                </a:lnTo>
                <a:lnTo>
                  <a:pt x="0" y="3662129"/>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fr-FR"/>
          </a:p>
        </p:txBody>
      </p:sp>
      <p:sp>
        <p:nvSpPr>
          <p:cNvPr id="8" name="TextBox 8"/>
          <p:cNvSpPr txBox="1"/>
          <p:nvPr/>
        </p:nvSpPr>
        <p:spPr>
          <a:xfrm>
            <a:off x="5537223" y="3785933"/>
            <a:ext cx="7743325" cy="2119570"/>
          </a:xfrm>
          <a:prstGeom prst="rect">
            <a:avLst/>
          </a:prstGeom>
        </p:spPr>
        <p:txBody>
          <a:bodyPr lIns="0" tIns="0" rIns="0" bIns="0" rtlCol="0" anchor="t">
            <a:spAutoFit/>
          </a:bodyPr>
          <a:lstStyle/>
          <a:p>
            <a:pPr algn="ctr">
              <a:lnSpc>
                <a:spcPts val="3398"/>
              </a:lnSpc>
              <a:spcBef>
                <a:spcPct val="0"/>
              </a:spcBef>
            </a:pPr>
            <a:r>
              <a:rPr lang="en-US" sz="2427">
                <a:solidFill>
                  <a:srgbClr val="FFFFFF"/>
                </a:solidFill>
                <a:latin typeface="Open Sans 1"/>
                <a:ea typeface="Open Sans 1"/>
                <a:cs typeface="Open Sans 1"/>
                <a:sym typeface="Open Sans 1"/>
              </a:rPr>
              <a:t>« </a:t>
            </a:r>
            <a:r>
              <a:rPr lang="en-US" sz="2427" i="1">
                <a:solidFill>
                  <a:srgbClr val="FFFFFF"/>
                </a:solidFill>
                <a:latin typeface="Open Sans 1 Italics"/>
                <a:ea typeface="Open Sans 1 Italics"/>
                <a:cs typeface="Open Sans 1 Italics"/>
                <a:sym typeface="Open Sans 1 Italics"/>
              </a:rPr>
              <a:t>La mission du Rotary est de servir autrui, promouvoir l’intégrité et faire progresser l’entente internationale, la bonne volonté et la paix grâce à son réseau de décideurs, civiques, professionnels et responsables communautaires.</a:t>
            </a:r>
            <a:r>
              <a:rPr lang="en-US" sz="2427">
                <a:solidFill>
                  <a:srgbClr val="FFFFFF"/>
                </a:solidFill>
                <a:latin typeface="Open Sans 1"/>
                <a:ea typeface="Open Sans 1"/>
                <a:cs typeface="Open Sans 1"/>
                <a:sym typeface="Open Sans 1"/>
              </a:rPr>
              <a:t> »</a:t>
            </a:r>
          </a:p>
        </p:txBody>
      </p:sp>
      <p:sp>
        <p:nvSpPr>
          <p:cNvPr id="9" name="TextBox 9"/>
          <p:cNvSpPr txBox="1"/>
          <p:nvPr/>
        </p:nvSpPr>
        <p:spPr>
          <a:xfrm>
            <a:off x="7388784" y="3032900"/>
            <a:ext cx="4040202" cy="791133"/>
          </a:xfrm>
          <a:prstGeom prst="rect">
            <a:avLst/>
          </a:prstGeom>
        </p:spPr>
        <p:txBody>
          <a:bodyPr lIns="0" tIns="0" rIns="0" bIns="0" rtlCol="0" anchor="t">
            <a:spAutoFit/>
          </a:bodyPr>
          <a:lstStyle/>
          <a:p>
            <a:pPr algn="l">
              <a:lnSpc>
                <a:spcPts val="6343"/>
              </a:lnSpc>
              <a:spcBef>
                <a:spcPct val="0"/>
              </a:spcBef>
            </a:pPr>
            <a:r>
              <a:rPr lang="en-US" sz="4530" b="1" spc="1082">
                <a:solidFill>
                  <a:srgbClr val="FDFDFD"/>
                </a:solidFill>
                <a:latin typeface="Another Shabby Bold"/>
                <a:ea typeface="Another Shabby Bold"/>
                <a:cs typeface="Another Shabby Bold"/>
                <a:sym typeface="Another Shabby Bold"/>
              </a:rPr>
              <a:t>MISSION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37459" y="3113534"/>
            <a:ext cx="11588108" cy="3853046"/>
          </a:xfrm>
          <a:custGeom>
            <a:avLst/>
            <a:gdLst/>
            <a:ahLst/>
            <a:cxnLst/>
            <a:rect l="l" t="t" r="r" b="b"/>
            <a:pathLst>
              <a:path w="11588108" h="3853046">
                <a:moveTo>
                  <a:pt x="0" y="0"/>
                </a:moveTo>
                <a:lnTo>
                  <a:pt x="11588107" y="0"/>
                </a:lnTo>
                <a:lnTo>
                  <a:pt x="11588107" y="3853046"/>
                </a:lnTo>
                <a:lnTo>
                  <a:pt x="0" y="385304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6042096" y="4527744"/>
            <a:ext cx="1066797" cy="1231511"/>
          </a:xfrm>
          <a:custGeom>
            <a:avLst/>
            <a:gdLst/>
            <a:ahLst/>
            <a:cxnLst/>
            <a:rect l="l" t="t" r="r" b="b"/>
            <a:pathLst>
              <a:path w="1066797" h="1231511">
                <a:moveTo>
                  <a:pt x="0" y="0"/>
                </a:moveTo>
                <a:lnTo>
                  <a:pt x="1066797" y="0"/>
                </a:lnTo>
                <a:lnTo>
                  <a:pt x="1066797" y="1231512"/>
                </a:lnTo>
                <a:lnTo>
                  <a:pt x="0" y="123151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 name="TextBox 4"/>
          <p:cNvSpPr txBox="1"/>
          <p:nvPr/>
        </p:nvSpPr>
        <p:spPr>
          <a:xfrm>
            <a:off x="7959448" y="4236221"/>
            <a:ext cx="3396396" cy="2296992"/>
          </a:xfrm>
          <a:prstGeom prst="rect">
            <a:avLst/>
          </a:prstGeom>
        </p:spPr>
        <p:txBody>
          <a:bodyPr lIns="0" tIns="0" rIns="0" bIns="0" rtlCol="0" anchor="t">
            <a:spAutoFit/>
          </a:bodyPr>
          <a:lstStyle/>
          <a:p>
            <a:pPr algn="ctr">
              <a:lnSpc>
                <a:spcPts val="3631"/>
              </a:lnSpc>
            </a:pPr>
            <a:r>
              <a:rPr lang="en-US" sz="2593">
                <a:solidFill>
                  <a:srgbClr val="FFFFFF"/>
                </a:solidFill>
                <a:latin typeface="Open Sans 1"/>
                <a:ea typeface="Open Sans 1"/>
                <a:cs typeface="Open Sans 1"/>
                <a:sym typeface="Open Sans 1"/>
              </a:rPr>
              <a:t>La camaraderie, </a:t>
            </a:r>
          </a:p>
          <a:p>
            <a:pPr algn="ctr">
              <a:lnSpc>
                <a:spcPts val="3631"/>
              </a:lnSpc>
            </a:pPr>
            <a:r>
              <a:rPr lang="en-US" sz="2593">
                <a:solidFill>
                  <a:srgbClr val="FFFFFF"/>
                </a:solidFill>
                <a:latin typeface="Open Sans 1"/>
                <a:ea typeface="Open Sans 1"/>
                <a:cs typeface="Open Sans 1"/>
                <a:sym typeface="Open Sans 1"/>
              </a:rPr>
              <a:t>l'intégrité, </a:t>
            </a:r>
          </a:p>
          <a:p>
            <a:pPr algn="ctr">
              <a:lnSpc>
                <a:spcPts val="3631"/>
              </a:lnSpc>
            </a:pPr>
            <a:r>
              <a:rPr lang="en-US" sz="2593">
                <a:solidFill>
                  <a:srgbClr val="FFFFFF"/>
                </a:solidFill>
                <a:latin typeface="Open Sans 1"/>
                <a:ea typeface="Open Sans 1"/>
                <a:cs typeface="Open Sans 1"/>
                <a:sym typeface="Open Sans 1"/>
              </a:rPr>
              <a:t>la diversité, </a:t>
            </a:r>
          </a:p>
          <a:p>
            <a:pPr algn="ctr">
              <a:lnSpc>
                <a:spcPts val="3631"/>
              </a:lnSpc>
            </a:pPr>
            <a:r>
              <a:rPr lang="en-US" sz="2593">
                <a:solidFill>
                  <a:srgbClr val="FFFFFF"/>
                </a:solidFill>
                <a:latin typeface="Open Sans 1"/>
                <a:ea typeface="Open Sans 1"/>
                <a:cs typeface="Open Sans 1"/>
                <a:sym typeface="Open Sans 1"/>
              </a:rPr>
              <a:t>le service,</a:t>
            </a:r>
          </a:p>
          <a:p>
            <a:pPr algn="ctr">
              <a:lnSpc>
                <a:spcPts val="3631"/>
              </a:lnSpc>
              <a:spcBef>
                <a:spcPct val="0"/>
              </a:spcBef>
            </a:pPr>
            <a:r>
              <a:rPr lang="en-US" sz="2593">
                <a:solidFill>
                  <a:srgbClr val="FFFFFF"/>
                </a:solidFill>
                <a:latin typeface="Open Sans 1"/>
                <a:ea typeface="Open Sans 1"/>
                <a:cs typeface="Open Sans 1"/>
                <a:sym typeface="Open Sans 1"/>
              </a:rPr>
              <a:t>le leadership.</a:t>
            </a:r>
          </a:p>
        </p:txBody>
      </p:sp>
      <p:sp>
        <p:nvSpPr>
          <p:cNvPr id="5" name="TextBox 5"/>
          <p:cNvSpPr txBox="1"/>
          <p:nvPr/>
        </p:nvSpPr>
        <p:spPr>
          <a:xfrm>
            <a:off x="7656145" y="3445590"/>
            <a:ext cx="4317588" cy="847781"/>
          </a:xfrm>
          <a:prstGeom prst="rect">
            <a:avLst/>
          </a:prstGeom>
        </p:spPr>
        <p:txBody>
          <a:bodyPr lIns="0" tIns="0" rIns="0" bIns="0" rtlCol="0" anchor="t">
            <a:spAutoFit/>
          </a:bodyPr>
          <a:lstStyle/>
          <a:p>
            <a:pPr algn="l">
              <a:lnSpc>
                <a:spcPts val="6778"/>
              </a:lnSpc>
              <a:spcBef>
                <a:spcPct val="0"/>
              </a:spcBef>
            </a:pPr>
            <a:r>
              <a:rPr lang="en-US" sz="4842" b="1" spc="1157">
                <a:solidFill>
                  <a:srgbClr val="FFFFFF"/>
                </a:solidFill>
                <a:latin typeface="Another Shabby Bold"/>
                <a:ea typeface="Another Shabby Bold"/>
                <a:cs typeface="Another Shabby Bold"/>
                <a:sym typeface="Another Shabby Bold"/>
              </a:rPr>
              <a:t>VALEURS</a:t>
            </a:r>
          </a:p>
        </p:txBody>
      </p:sp>
      <p:sp>
        <p:nvSpPr>
          <p:cNvPr id="6" name="Freeform 6"/>
          <p:cNvSpPr/>
          <p:nvPr/>
        </p:nvSpPr>
        <p:spPr>
          <a:xfrm rot="-1175462">
            <a:off x="14984976" y="-2112211"/>
            <a:ext cx="8895880" cy="2957880"/>
          </a:xfrm>
          <a:custGeom>
            <a:avLst/>
            <a:gdLst/>
            <a:ahLst/>
            <a:cxnLst/>
            <a:rect l="l" t="t" r="r" b="b"/>
            <a:pathLst>
              <a:path w="8895880" h="2957880">
                <a:moveTo>
                  <a:pt x="0" y="0"/>
                </a:moveTo>
                <a:lnTo>
                  <a:pt x="8895880" y="0"/>
                </a:lnTo>
                <a:lnTo>
                  <a:pt x="8895880" y="2957880"/>
                </a:lnTo>
                <a:lnTo>
                  <a:pt x="0" y="2957880"/>
                </a:lnTo>
                <a:lnTo>
                  <a:pt x="0" y="0"/>
                </a:lnTo>
                <a:close/>
              </a:path>
            </a:pathLst>
          </a:custGeom>
          <a:blipFill>
            <a:blip r:embed="rId6">
              <a:alphaModFix amt="50000"/>
              <a:extLst>
                <a:ext uri="{96DAC541-7B7A-43D3-8B79-37D633B846F1}">
                  <asvg:svgBlip xmlns:asvg="http://schemas.microsoft.com/office/drawing/2016/SVG/main" r:embed="rId7"/>
                </a:ext>
              </a:extLst>
            </a:blip>
            <a:stretch>
              <a:fillRect/>
            </a:stretch>
          </a:blipFill>
        </p:spPr>
        <p:txBody>
          <a:bodyPr/>
          <a:lstStyle/>
          <a:p>
            <a:endParaRPr lang="fr-FR"/>
          </a:p>
        </p:txBody>
      </p:sp>
      <p:sp>
        <p:nvSpPr>
          <p:cNvPr id="7" name="TextBox 7"/>
          <p:cNvSpPr txBox="1"/>
          <p:nvPr/>
        </p:nvSpPr>
        <p:spPr>
          <a:xfrm>
            <a:off x="15585692" y="393833"/>
            <a:ext cx="2890016" cy="727710"/>
          </a:xfrm>
          <a:prstGeom prst="rect">
            <a:avLst/>
          </a:prstGeom>
        </p:spPr>
        <p:txBody>
          <a:bodyPr lIns="0" tIns="0" rIns="0" bIns="0" rtlCol="0" anchor="t">
            <a:spAutoFit/>
          </a:bodyPr>
          <a:lstStyle/>
          <a:p>
            <a:pPr algn="ctr">
              <a:lnSpc>
                <a:spcPts val="2939"/>
              </a:lnSpc>
            </a:pPr>
            <a:r>
              <a:rPr lang="en-US" sz="2099" b="1">
                <a:solidFill>
                  <a:srgbClr val="FFFFFF"/>
                </a:solidFill>
                <a:latin typeface="Open Sans 1 Bold"/>
                <a:ea typeface="Open Sans 1 Bold"/>
                <a:cs typeface="Open Sans 1 Bold"/>
                <a:sym typeface="Open Sans 1 Bold"/>
              </a:rPr>
              <a:t>LES</a:t>
            </a:r>
          </a:p>
          <a:p>
            <a:pPr algn="ctr">
              <a:lnSpc>
                <a:spcPts val="2939"/>
              </a:lnSpc>
              <a:spcBef>
                <a:spcPct val="0"/>
              </a:spcBef>
            </a:pPr>
            <a:r>
              <a:rPr lang="en-US" sz="2099" b="1">
                <a:solidFill>
                  <a:srgbClr val="FFFFFF"/>
                </a:solidFill>
                <a:latin typeface="Open Sans 1 Bold"/>
                <a:ea typeface="Open Sans 1 Bold"/>
                <a:cs typeface="Open Sans 1 Bold"/>
                <a:sym typeface="Open Sans 1 Bold"/>
              </a:rPr>
              <a:t>FONDAMENTAUX</a:t>
            </a:r>
          </a:p>
        </p:txBody>
      </p:sp>
      <p:sp>
        <p:nvSpPr>
          <p:cNvPr id="8" name="Freeform 8"/>
          <p:cNvSpPr/>
          <p:nvPr/>
        </p:nvSpPr>
        <p:spPr>
          <a:xfrm>
            <a:off x="16097896" y="206882"/>
            <a:ext cx="657511" cy="488202"/>
          </a:xfrm>
          <a:custGeom>
            <a:avLst/>
            <a:gdLst/>
            <a:ahLst/>
            <a:cxnLst/>
            <a:rect l="l" t="t" r="r" b="b"/>
            <a:pathLst>
              <a:path w="657511" h="488202">
                <a:moveTo>
                  <a:pt x="0" y="0"/>
                </a:moveTo>
                <a:lnTo>
                  <a:pt x="657511" y="0"/>
                </a:lnTo>
                <a:lnTo>
                  <a:pt x="657511" y="488202"/>
                </a:lnTo>
                <a:lnTo>
                  <a:pt x="0" y="48820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693444" y="6083762"/>
            <a:ext cx="9022555" cy="2150894"/>
          </a:xfrm>
          <a:prstGeom prst="rect">
            <a:avLst/>
          </a:prstGeom>
        </p:spPr>
        <p:txBody>
          <a:bodyPr wrap="square" lIns="0" tIns="0" rIns="0" bIns="0" rtlCol="0" anchor="t">
            <a:spAutoFit/>
          </a:bodyPr>
          <a:lstStyle/>
          <a:p>
            <a:pPr marL="662626" lvl="1" indent="-331313" algn="l">
              <a:lnSpc>
                <a:spcPts val="4296"/>
              </a:lnSpc>
              <a:buFont typeface="Arial"/>
              <a:buChar char="•"/>
            </a:pPr>
            <a:r>
              <a:rPr lang="en-US" sz="3069" dirty="0">
                <a:solidFill>
                  <a:srgbClr val="24458A"/>
                </a:solidFill>
                <a:latin typeface="Open Sans 1"/>
                <a:ea typeface="Open Sans 1"/>
                <a:cs typeface="Open Sans 1"/>
                <a:sym typeface="Open Sans 1"/>
              </a:rPr>
              <a:t>Est-</a:t>
            </a:r>
            <a:r>
              <a:rPr lang="en-US" sz="3069" dirty="0" err="1">
                <a:solidFill>
                  <a:srgbClr val="24458A"/>
                </a:solidFill>
                <a:latin typeface="Open Sans 1"/>
                <a:ea typeface="Open Sans 1"/>
                <a:cs typeface="Open Sans 1"/>
                <a:sym typeface="Open Sans 1"/>
              </a:rPr>
              <a:t>ce</a:t>
            </a:r>
            <a:r>
              <a:rPr lang="en-US" sz="3069" dirty="0">
                <a:solidFill>
                  <a:srgbClr val="24458A"/>
                </a:solidFill>
                <a:latin typeface="Open Sans 1"/>
                <a:ea typeface="Open Sans 1"/>
                <a:cs typeface="Open Sans 1"/>
                <a:sym typeface="Open Sans 1"/>
              </a:rPr>
              <a:t> </a:t>
            </a:r>
            <a:r>
              <a:rPr lang="en-US" sz="3069" dirty="0" err="1">
                <a:solidFill>
                  <a:srgbClr val="24458A"/>
                </a:solidFill>
                <a:latin typeface="Open Sans 1"/>
                <a:ea typeface="Open Sans 1"/>
                <a:cs typeface="Open Sans 1"/>
                <a:sym typeface="Open Sans 1"/>
              </a:rPr>
              <a:t>vrai</a:t>
            </a:r>
            <a:r>
              <a:rPr lang="en-US" sz="3069" dirty="0">
                <a:solidFill>
                  <a:srgbClr val="24458A"/>
                </a:solidFill>
                <a:latin typeface="Open Sans 1"/>
                <a:ea typeface="Open Sans 1"/>
                <a:cs typeface="Open Sans 1"/>
                <a:sym typeface="Open Sans 1"/>
              </a:rPr>
              <a:t> ?</a:t>
            </a:r>
          </a:p>
          <a:p>
            <a:pPr marL="662626" lvl="1" indent="-331313" algn="l">
              <a:lnSpc>
                <a:spcPts val="4296"/>
              </a:lnSpc>
              <a:buFont typeface="Arial"/>
              <a:buChar char="•"/>
            </a:pPr>
            <a:r>
              <a:rPr lang="en-US" sz="3069" dirty="0">
                <a:solidFill>
                  <a:srgbClr val="24458A"/>
                </a:solidFill>
                <a:latin typeface="Open Sans 1"/>
                <a:ea typeface="Open Sans 1"/>
                <a:cs typeface="Open Sans 1"/>
                <a:sym typeface="Open Sans 1"/>
              </a:rPr>
              <a:t>Est-</a:t>
            </a:r>
            <a:r>
              <a:rPr lang="en-US" sz="3069" dirty="0" err="1">
                <a:solidFill>
                  <a:srgbClr val="24458A"/>
                </a:solidFill>
                <a:latin typeface="Open Sans 1"/>
                <a:ea typeface="Open Sans 1"/>
                <a:cs typeface="Open Sans 1"/>
                <a:sym typeface="Open Sans 1"/>
              </a:rPr>
              <a:t>ce</a:t>
            </a:r>
            <a:r>
              <a:rPr lang="en-US" sz="3069" dirty="0">
                <a:solidFill>
                  <a:srgbClr val="24458A"/>
                </a:solidFill>
                <a:latin typeface="Open Sans 1"/>
                <a:ea typeface="Open Sans 1"/>
                <a:cs typeface="Open Sans 1"/>
                <a:sym typeface="Open Sans 1"/>
              </a:rPr>
              <a:t> </a:t>
            </a:r>
            <a:r>
              <a:rPr lang="en-US" sz="3069" dirty="0" err="1">
                <a:solidFill>
                  <a:srgbClr val="24458A"/>
                </a:solidFill>
                <a:latin typeface="Open Sans 1"/>
                <a:ea typeface="Open Sans 1"/>
                <a:cs typeface="Open Sans 1"/>
                <a:sym typeface="Open Sans 1"/>
              </a:rPr>
              <a:t>juste</a:t>
            </a:r>
            <a:r>
              <a:rPr lang="en-US" sz="3069" dirty="0">
                <a:solidFill>
                  <a:srgbClr val="24458A"/>
                </a:solidFill>
                <a:latin typeface="Open Sans 1"/>
                <a:ea typeface="Open Sans 1"/>
                <a:cs typeface="Open Sans 1"/>
                <a:sym typeface="Open Sans 1"/>
              </a:rPr>
              <a:t> ?</a:t>
            </a:r>
          </a:p>
          <a:p>
            <a:pPr marL="662626" lvl="1" indent="-331313" algn="l">
              <a:lnSpc>
                <a:spcPts val="4296"/>
              </a:lnSpc>
              <a:buFont typeface="Arial"/>
              <a:buChar char="•"/>
            </a:pPr>
            <a:r>
              <a:rPr lang="en-US" sz="3069" dirty="0">
                <a:solidFill>
                  <a:srgbClr val="24458A"/>
                </a:solidFill>
                <a:latin typeface="Open Sans 1"/>
                <a:ea typeface="Open Sans 1"/>
                <a:cs typeface="Open Sans 1"/>
                <a:sym typeface="Open Sans 1"/>
              </a:rPr>
              <a:t>Est-</a:t>
            </a:r>
            <a:r>
              <a:rPr lang="en-US" sz="3069" dirty="0" err="1">
                <a:solidFill>
                  <a:srgbClr val="24458A"/>
                </a:solidFill>
                <a:latin typeface="Open Sans 1"/>
                <a:ea typeface="Open Sans 1"/>
                <a:cs typeface="Open Sans 1"/>
                <a:sym typeface="Open Sans 1"/>
              </a:rPr>
              <a:t>ce</a:t>
            </a:r>
            <a:r>
              <a:rPr lang="en-US" sz="3069" dirty="0">
                <a:solidFill>
                  <a:srgbClr val="24458A"/>
                </a:solidFill>
                <a:latin typeface="Open Sans 1"/>
                <a:ea typeface="Open Sans 1"/>
                <a:cs typeface="Open Sans 1"/>
                <a:sym typeface="Open Sans 1"/>
              </a:rPr>
              <a:t> source de bonne </a:t>
            </a:r>
            <a:r>
              <a:rPr lang="en-US" sz="3069" dirty="0" err="1">
                <a:solidFill>
                  <a:srgbClr val="24458A"/>
                </a:solidFill>
                <a:latin typeface="Open Sans 1"/>
                <a:ea typeface="Open Sans 1"/>
                <a:cs typeface="Open Sans 1"/>
                <a:sym typeface="Open Sans 1"/>
              </a:rPr>
              <a:t>volonté</a:t>
            </a:r>
            <a:r>
              <a:rPr lang="en-US" sz="3069" dirty="0">
                <a:solidFill>
                  <a:srgbClr val="24458A"/>
                </a:solidFill>
                <a:latin typeface="Open Sans 1"/>
                <a:ea typeface="Open Sans 1"/>
                <a:cs typeface="Open Sans 1"/>
                <a:sym typeface="Open Sans 1"/>
              </a:rPr>
              <a:t> et </a:t>
            </a:r>
            <a:r>
              <a:rPr lang="en-US" sz="3069" dirty="0" err="1">
                <a:solidFill>
                  <a:srgbClr val="24458A"/>
                </a:solidFill>
                <a:latin typeface="Open Sans 1"/>
                <a:ea typeface="Open Sans 1"/>
                <a:cs typeface="Open Sans 1"/>
                <a:sym typeface="Open Sans 1"/>
              </a:rPr>
              <a:t>d'amitié</a:t>
            </a:r>
            <a:r>
              <a:rPr lang="en-US" sz="3069" dirty="0">
                <a:solidFill>
                  <a:srgbClr val="24458A"/>
                </a:solidFill>
                <a:latin typeface="Open Sans 1"/>
                <a:ea typeface="Open Sans 1"/>
                <a:cs typeface="Open Sans 1"/>
                <a:sym typeface="Open Sans 1"/>
              </a:rPr>
              <a:t> ?</a:t>
            </a:r>
          </a:p>
          <a:p>
            <a:pPr marL="662626" lvl="1" indent="-331313" algn="l">
              <a:lnSpc>
                <a:spcPts val="4296"/>
              </a:lnSpc>
              <a:buFont typeface="Arial"/>
              <a:buChar char="•"/>
            </a:pPr>
            <a:r>
              <a:rPr lang="en-US" sz="3069" dirty="0">
                <a:solidFill>
                  <a:srgbClr val="24458A"/>
                </a:solidFill>
                <a:latin typeface="Open Sans 1"/>
                <a:ea typeface="Open Sans 1"/>
                <a:cs typeface="Open Sans 1"/>
                <a:sym typeface="Open Sans 1"/>
              </a:rPr>
              <a:t>Est-</a:t>
            </a:r>
            <a:r>
              <a:rPr lang="en-US" sz="3069" dirty="0" err="1">
                <a:solidFill>
                  <a:srgbClr val="24458A"/>
                </a:solidFill>
                <a:latin typeface="Open Sans 1"/>
                <a:ea typeface="Open Sans 1"/>
                <a:cs typeface="Open Sans 1"/>
                <a:sym typeface="Open Sans 1"/>
              </a:rPr>
              <a:t>ce</a:t>
            </a:r>
            <a:r>
              <a:rPr lang="en-US" sz="3069" dirty="0">
                <a:solidFill>
                  <a:srgbClr val="24458A"/>
                </a:solidFill>
                <a:latin typeface="Open Sans 1"/>
                <a:ea typeface="Open Sans 1"/>
                <a:cs typeface="Open Sans 1"/>
                <a:sym typeface="Open Sans 1"/>
              </a:rPr>
              <a:t> </a:t>
            </a:r>
            <a:r>
              <a:rPr lang="en-US" sz="3069" dirty="0" err="1">
                <a:solidFill>
                  <a:srgbClr val="24458A"/>
                </a:solidFill>
                <a:latin typeface="Open Sans 1"/>
                <a:ea typeface="Open Sans 1"/>
                <a:cs typeface="Open Sans 1"/>
                <a:sym typeface="Open Sans 1"/>
              </a:rPr>
              <a:t>équitable</a:t>
            </a:r>
            <a:r>
              <a:rPr lang="en-US" sz="3069" dirty="0">
                <a:solidFill>
                  <a:srgbClr val="24458A"/>
                </a:solidFill>
                <a:latin typeface="Open Sans 1"/>
                <a:ea typeface="Open Sans 1"/>
                <a:cs typeface="Open Sans 1"/>
                <a:sym typeface="Open Sans 1"/>
              </a:rPr>
              <a:t> et </a:t>
            </a:r>
            <a:r>
              <a:rPr lang="en-US" sz="3069" dirty="0" err="1">
                <a:solidFill>
                  <a:srgbClr val="24458A"/>
                </a:solidFill>
                <a:latin typeface="Open Sans 1"/>
                <a:ea typeface="Open Sans 1"/>
                <a:cs typeface="Open Sans 1"/>
                <a:sym typeface="Open Sans 1"/>
              </a:rPr>
              <a:t>bénéfique</a:t>
            </a:r>
            <a:r>
              <a:rPr lang="en-US" sz="3069" dirty="0">
                <a:solidFill>
                  <a:srgbClr val="24458A"/>
                </a:solidFill>
                <a:latin typeface="Open Sans 1"/>
                <a:ea typeface="Open Sans 1"/>
                <a:cs typeface="Open Sans 1"/>
                <a:sym typeface="Open Sans 1"/>
              </a:rPr>
              <a:t> pour chacun ?</a:t>
            </a:r>
          </a:p>
        </p:txBody>
      </p:sp>
      <p:sp>
        <p:nvSpPr>
          <p:cNvPr id="3" name="TextBox 3"/>
          <p:cNvSpPr txBox="1"/>
          <p:nvPr/>
        </p:nvSpPr>
        <p:spPr>
          <a:xfrm>
            <a:off x="5791550" y="4889056"/>
            <a:ext cx="5658018" cy="616262"/>
          </a:xfrm>
          <a:prstGeom prst="rect">
            <a:avLst/>
          </a:prstGeom>
        </p:spPr>
        <p:txBody>
          <a:bodyPr lIns="0" tIns="0" rIns="0" bIns="0" rtlCol="0" anchor="t">
            <a:spAutoFit/>
          </a:bodyPr>
          <a:lstStyle/>
          <a:p>
            <a:pPr algn="ctr">
              <a:lnSpc>
                <a:spcPts val="5156"/>
              </a:lnSpc>
              <a:spcBef>
                <a:spcPct val="0"/>
              </a:spcBef>
            </a:pPr>
            <a:r>
              <a:rPr lang="en-US" sz="3682" b="1">
                <a:solidFill>
                  <a:srgbClr val="24458A"/>
                </a:solidFill>
                <a:latin typeface="Open Sans 1 Bold"/>
                <a:ea typeface="Open Sans 1 Bold"/>
                <a:cs typeface="Open Sans 1 Bold"/>
                <a:sym typeface="Open Sans 1 Bold"/>
              </a:rPr>
              <a:t>Critères des 4 questions</a:t>
            </a:r>
          </a:p>
        </p:txBody>
      </p:sp>
      <p:sp>
        <p:nvSpPr>
          <p:cNvPr id="4" name="Freeform 4"/>
          <p:cNvSpPr/>
          <p:nvPr/>
        </p:nvSpPr>
        <p:spPr>
          <a:xfrm>
            <a:off x="8284964" y="4080283"/>
            <a:ext cx="335596" cy="568806"/>
          </a:xfrm>
          <a:custGeom>
            <a:avLst/>
            <a:gdLst/>
            <a:ahLst/>
            <a:cxnLst/>
            <a:rect l="l" t="t" r="r" b="b"/>
            <a:pathLst>
              <a:path w="335596" h="568806">
                <a:moveTo>
                  <a:pt x="0" y="0"/>
                </a:moveTo>
                <a:lnTo>
                  <a:pt x="335595" y="0"/>
                </a:lnTo>
                <a:lnTo>
                  <a:pt x="335595" y="568806"/>
                </a:lnTo>
                <a:lnTo>
                  <a:pt x="0" y="5688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5" name="Freeform 5"/>
          <p:cNvSpPr/>
          <p:nvPr/>
        </p:nvSpPr>
        <p:spPr>
          <a:xfrm rot="-1175462">
            <a:off x="14984976" y="-2112211"/>
            <a:ext cx="8895880" cy="2957880"/>
          </a:xfrm>
          <a:custGeom>
            <a:avLst/>
            <a:gdLst/>
            <a:ahLst/>
            <a:cxnLst/>
            <a:rect l="l" t="t" r="r" b="b"/>
            <a:pathLst>
              <a:path w="8895880" h="2957880">
                <a:moveTo>
                  <a:pt x="0" y="0"/>
                </a:moveTo>
                <a:lnTo>
                  <a:pt x="8895880" y="0"/>
                </a:lnTo>
                <a:lnTo>
                  <a:pt x="8895880" y="2957880"/>
                </a:lnTo>
                <a:lnTo>
                  <a:pt x="0" y="2957880"/>
                </a:lnTo>
                <a:lnTo>
                  <a:pt x="0" y="0"/>
                </a:lnTo>
                <a:close/>
              </a:path>
            </a:pathLst>
          </a:custGeom>
          <a:blipFill>
            <a:blip r:embed="rId4">
              <a:alphaModFix amt="50000"/>
              <a:extLst>
                <a:ext uri="{96DAC541-7B7A-43D3-8B79-37D633B846F1}">
                  <asvg:svgBlip xmlns:asvg="http://schemas.microsoft.com/office/drawing/2016/SVG/main" r:embed="rId5"/>
                </a:ext>
              </a:extLst>
            </a:blip>
            <a:stretch>
              <a:fillRect/>
            </a:stretch>
          </a:blipFill>
        </p:spPr>
        <p:txBody>
          <a:bodyPr/>
          <a:lstStyle/>
          <a:p>
            <a:endParaRPr lang="fr-FR"/>
          </a:p>
        </p:txBody>
      </p:sp>
      <p:sp>
        <p:nvSpPr>
          <p:cNvPr id="6" name="TextBox 6"/>
          <p:cNvSpPr txBox="1"/>
          <p:nvPr/>
        </p:nvSpPr>
        <p:spPr>
          <a:xfrm>
            <a:off x="15585692" y="393833"/>
            <a:ext cx="2890016" cy="727710"/>
          </a:xfrm>
          <a:prstGeom prst="rect">
            <a:avLst/>
          </a:prstGeom>
        </p:spPr>
        <p:txBody>
          <a:bodyPr lIns="0" tIns="0" rIns="0" bIns="0" rtlCol="0" anchor="t">
            <a:spAutoFit/>
          </a:bodyPr>
          <a:lstStyle/>
          <a:p>
            <a:pPr algn="ctr">
              <a:lnSpc>
                <a:spcPts val="2939"/>
              </a:lnSpc>
            </a:pPr>
            <a:r>
              <a:rPr lang="en-US" sz="2099" b="1">
                <a:solidFill>
                  <a:srgbClr val="FFFFFF"/>
                </a:solidFill>
                <a:latin typeface="Open Sans 1 Bold"/>
                <a:ea typeface="Open Sans 1 Bold"/>
                <a:cs typeface="Open Sans 1 Bold"/>
                <a:sym typeface="Open Sans 1 Bold"/>
              </a:rPr>
              <a:t>LES</a:t>
            </a:r>
          </a:p>
          <a:p>
            <a:pPr algn="ctr">
              <a:lnSpc>
                <a:spcPts val="2939"/>
              </a:lnSpc>
              <a:spcBef>
                <a:spcPct val="0"/>
              </a:spcBef>
            </a:pPr>
            <a:r>
              <a:rPr lang="en-US" sz="2099" b="1">
                <a:solidFill>
                  <a:srgbClr val="FFFFFF"/>
                </a:solidFill>
                <a:latin typeface="Open Sans 1 Bold"/>
                <a:ea typeface="Open Sans 1 Bold"/>
                <a:cs typeface="Open Sans 1 Bold"/>
                <a:sym typeface="Open Sans 1 Bold"/>
              </a:rPr>
              <a:t>FONDAMENTAUX</a:t>
            </a:r>
          </a:p>
        </p:txBody>
      </p:sp>
      <p:sp>
        <p:nvSpPr>
          <p:cNvPr id="7" name="Freeform 7"/>
          <p:cNvSpPr/>
          <p:nvPr/>
        </p:nvSpPr>
        <p:spPr>
          <a:xfrm>
            <a:off x="16097896" y="206882"/>
            <a:ext cx="657511" cy="488202"/>
          </a:xfrm>
          <a:custGeom>
            <a:avLst/>
            <a:gdLst/>
            <a:ahLst/>
            <a:cxnLst/>
            <a:rect l="l" t="t" r="r" b="b"/>
            <a:pathLst>
              <a:path w="657511" h="488202">
                <a:moveTo>
                  <a:pt x="0" y="0"/>
                </a:moveTo>
                <a:lnTo>
                  <a:pt x="657511" y="0"/>
                </a:lnTo>
                <a:lnTo>
                  <a:pt x="657511" y="488202"/>
                </a:lnTo>
                <a:lnTo>
                  <a:pt x="0" y="4882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fr-FR"/>
          </a:p>
        </p:txBody>
      </p:sp>
      <p:sp>
        <p:nvSpPr>
          <p:cNvPr id="8" name="TextBox 8"/>
          <p:cNvSpPr txBox="1"/>
          <p:nvPr/>
        </p:nvSpPr>
        <p:spPr>
          <a:xfrm>
            <a:off x="1028700" y="1885723"/>
            <a:ext cx="17259300" cy="1842135"/>
          </a:xfrm>
          <a:prstGeom prst="rect">
            <a:avLst/>
          </a:prstGeom>
        </p:spPr>
        <p:txBody>
          <a:bodyPr lIns="0" tIns="0" rIns="0" bIns="0" rtlCol="0" anchor="t">
            <a:spAutoFit/>
          </a:bodyPr>
          <a:lstStyle/>
          <a:p>
            <a:pPr marL="453388" lvl="1" indent="-226694" algn="l">
              <a:lnSpc>
                <a:spcPts val="2939"/>
              </a:lnSpc>
              <a:buFont typeface="Arial"/>
              <a:buChar char="•"/>
            </a:pPr>
            <a:r>
              <a:rPr lang="en-US" sz="2099" b="1">
                <a:solidFill>
                  <a:srgbClr val="194185"/>
                </a:solidFill>
                <a:latin typeface="Open Sans 1 Bold"/>
                <a:ea typeface="Open Sans 1 Bold"/>
                <a:cs typeface="Open Sans 1 Bold"/>
                <a:sym typeface="Open Sans 1 Bold"/>
              </a:rPr>
              <a:t>METTRE À PROFIT LES RELATIONS ET LES CONTACTS POUR SERVIR L’INTÉRÊT GÉNÉRAL,</a:t>
            </a:r>
          </a:p>
          <a:p>
            <a:pPr marL="453388" lvl="1" indent="-226694" algn="l">
              <a:lnSpc>
                <a:spcPts val="2939"/>
              </a:lnSpc>
              <a:buFont typeface="Arial"/>
              <a:buChar char="•"/>
            </a:pPr>
            <a:r>
              <a:rPr lang="en-US" sz="2099" b="1">
                <a:solidFill>
                  <a:srgbClr val="194185"/>
                </a:solidFill>
                <a:latin typeface="Open Sans 1 Bold"/>
                <a:ea typeface="Open Sans 1 Bold"/>
                <a:cs typeface="Open Sans 1 Bold"/>
                <a:sym typeface="Open Sans 1 Bold"/>
              </a:rPr>
              <a:t>OBSERVER DES RÈGLES DE HAUTE PROBITÉ DANS L’EXERCICE DE TOUTE PROFESSION,</a:t>
            </a:r>
          </a:p>
          <a:p>
            <a:pPr marL="453388" lvl="1" indent="-226694" algn="l">
              <a:lnSpc>
                <a:spcPts val="2939"/>
              </a:lnSpc>
              <a:buFont typeface="Arial"/>
              <a:buChar char="•"/>
            </a:pPr>
            <a:r>
              <a:rPr lang="en-US" sz="2099" b="1">
                <a:solidFill>
                  <a:srgbClr val="194185"/>
                </a:solidFill>
                <a:latin typeface="Open Sans 1 Bold"/>
                <a:ea typeface="Open Sans 1 Bold"/>
                <a:cs typeface="Open Sans 1 Bold"/>
                <a:sym typeface="Open Sans 1 Bold"/>
              </a:rPr>
              <a:t>APPLIQUER L’IDÉAL DE SERVIR DANS LA VIE PRIVÉE, PROFESSIONNELLE ET PUBLIQUE</a:t>
            </a:r>
          </a:p>
          <a:p>
            <a:pPr marL="453388" lvl="1" indent="-226694" algn="l">
              <a:lnSpc>
                <a:spcPts val="2939"/>
              </a:lnSpc>
              <a:buFont typeface="Arial"/>
              <a:buChar char="•"/>
            </a:pPr>
            <a:r>
              <a:rPr lang="en-US" sz="2099" b="1">
                <a:solidFill>
                  <a:srgbClr val="194185"/>
                </a:solidFill>
                <a:latin typeface="Open Sans 1 Bold"/>
                <a:ea typeface="Open Sans 1 Bold"/>
                <a:cs typeface="Open Sans 1 Bold"/>
                <a:sym typeface="Open Sans 1 Bold"/>
              </a:rPr>
              <a:t>FAIRE PROGRESSER L’ENTENTE ENTRE LES PEUPLES, L’ALTRUISME ET LE RESPECT DE LA PAIX PAR LE BIAIS DE RELATIONS AMICALES</a:t>
            </a:r>
          </a:p>
        </p:txBody>
      </p:sp>
      <p:sp>
        <p:nvSpPr>
          <p:cNvPr id="9" name="TextBox 9"/>
          <p:cNvSpPr txBox="1"/>
          <p:nvPr/>
        </p:nvSpPr>
        <p:spPr>
          <a:xfrm>
            <a:off x="1314712" y="540954"/>
            <a:ext cx="12550195"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L’ENGAGEMENT DES ROTARIENS</a:t>
            </a:r>
          </a:p>
        </p:txBody>
      </p:sp>
      <p:sp>
        <p:nvSpPr>
          <p:cNvPr id="10" name="Freeform 10"/>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8"/>
            <a:stretch>
              <a:fillRect/>
            </a:stretch>
          </a:blipFill>
        </p:spPr>
        <p:txBody>
          <a:bodyPr/>
          <a:lstStyle/>
          <a:p>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D4788"/>
        </a:solidFill>
        <a:effectLst/>
      </p:bgPr>
    </p:bg>
    <p:spTree>
      <p:nvGrpSpPr>
        <p:cNvPr id="1" name=""/>
        <p:cNvGrpSpPr/>
        <p:nvPr/>
      </p:nvGrpSpPr>
      <p:grpSpPr>
        <a:xfrm>
          <a:off x="0" y="0"/>
          <a:ext cx="0" cy="0"/>
          <a:chOff x="0" y="0"/>
          <a:chExt cx="0" cy="0"/>
        </a:xfrm>
      </p:grpSpPr>
      <p:sp>
        <p:nvSpPr>
          <p:cNvPr id="2" name="Freeform 2"/>
          <p:cNvSpPr/>
          <p:nvPr/>
        </p:nvSpPr>
        <p:spPr>
          <a:xfrm rot="-302279" flipH="1" flipV="1">
            <a:off x="2346927" y="2211575"/>
            <a:ext cx="13594147" cy="4520054"/>
          </a:xfrm>
          <a:custGeom>
            <a:avLst/>
            <a:gdLst/>
            <a:ahLst/>
            <a:cxnLst/>
            <a:rect l="l" t="t" r="r" b="b"/>
            <a:pathLst>
              <a:path w="13594147" h="4520054">
                <a:moveTo>
                  <a:pt x="13594146" y="4520054"/>
                </a:moveTo>
                <a:lnTo>
                  <a:pt x="0" y="4520054"/>
                </a:lnTo>
                <a:lnTo>
                  <a:pt x="0" y="0"/>
                </a:lnTo>
                <a:lnTo>
                  <a:pt x="13594146" y="0"/>
                </a:lnTo>
                <a:lnTo>
                  <a:pt x="13594146"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TextBox 3"/>
          <p:cNvSpPr txBox="1"/>
          <p:nvPr/>
        </p:nvSpPr>
        <p:spPr>
          <a:xfrm>
            <a:off x="5448573" y="3369519"/>
            <a:ext cx="9121195" cy="2070816"/>
          </a:xfrm>
          <a:prstGeom prst="rect">
            <a:avLst/>
          </a:prstGeom>
        </p:spPr>
        <p:txBody>
          <a:bodyPr lIns="0" tIns="0" rIns="0" bIns="0" rtlCol="0" anchor="t">
            <a:spAutoFit/>
          </a:bodyPr>
          <a:lstStyle/>
          <a:p>
            <a:pPr algn="ctr">
              <a:lnSpc>
                <a:spcPts val="8185"/>
              </a:lnSpc>
              <a:spcBef>
                <a:spcPct val="0"/>
              </a:spcBef>
            </a:pPr>
            <a:r>
              <a:rPr lang="en-US" sz="5846" b="1">
                <a:solidFill>
                  <a:srgbClr val="24458A"/>
                </a:solidFill>
                <a:latin typeface="Another Shabby Bold"/>
                <a:ea typeface="Another Shabby Bold"/>
                <a:cs typeface="Another Shabby Bold"/>
                <a:sym typeface="Another Shabby Bold"/>
              </a:rPr>
              <a:t>CAUSES PRIORITAIRES ET FONDATION</a:t>
            </a:r>
          </a:p>
        </p:txBody>
      </p:sp>
      <p:sp>
        <p:nvSpPr>
          <p:cNvPr id="4" name="TextBox 4"/>
          <p:cNvSpPr txBox="1"/>
          <p:nvPr/>
        </p:nvSpPr>
        <p:spPr>
          <a:xfrm>
            <a:off x="4122044" y="2949029"/>
            <a:ext cx="2055302" cy="1522573"/>
          </a:xfrm>
          <a:prstGeom prst="rect">
            <a:avLst/>
          </a:prstGeom>
        </p:spPr>
        <p:txBody>
          <a:bodyPr lIns="0" tIns="0" rIns="0" bIns="0" rtlCol="0" anchor="t">
            <a:spAutoFit/>
          </a:bodyPr>
          <a:lstStyle/>
          <a:p>
            <a:pPr algn="ctr">
              <a:lnSpc>
                <a:spcPts val="12153"/>
              </a:lnSpc>
              <a:spcBef>
                <a:spcPct val="0"/>
              </a:spcBef>
            </a:pPr>
            <a:r>
              <a:rPr lang="en-US" sz="8681" b="1">
                <a:solidFill>
                  <a:srgbClr val="24458A"/>
                </a:solidFill>
                <a:latin typeface="Another Shabby Bold"/>
                <a:ea typeface="Another Shabby Bold"/>
                <a:cs typeface="Another Shabby Bold"/>
                <a:sym typeface="Another Shabby Bold"/>
              </a:rPr>
              <a:t>4.</a:t>
            </a:r>
          </a:p>
        </p:txBody>
      </p:sp>
      <p:sp>
        <p:nvSpPr>
          <p:cNvPr id="5" name="Freeform 5"/>
          <p:cNvSpPr/>
          <p:nvPr/>
        </p:nvSpPr>
        <p:spPr>
          <a:xfrm>
            <a:off x="12443706" y="7379842"/>
            <a:ext cx="5161892" cy="2322852"/>
          </a:xfrm>
          <a:custGeom>
            <a:avLst/>
            <a:gdLst/>
            <a:ahLst/>
            <a:cxnLst/>
            <a:rect l="l" t="t" r="r" b="b"/>
            <a:pathLst>
              <a:path w="5161892" h="2322852">
                <a:moveTo>
                  <a:pt x="0" y="0"/>
                </a:moveTo>
                <a:lnTo>
                  <a:pt x="5161892" y="0"/>
                </a:lnTo>
                <a:lnTo>
                  <a:pt x="5161892" y="2322852"/>
                </a:lnTo>
                <a:lnTo>
                  <a:pt x="0" y="2322852"/>
                </a:lnTo>
                <a:lnTo>
                  <a:pt x="0" y="0"/>
                </a:lnTo>
                <a:close/>
              </a:path>
            </a:pathLst>
          </a:custGeom>
          <a:blipFill>
            <a:blip r:embed="rId4"/>
            <a:stretch>
              <a:fillRect t="-10444" b="-10444"/>
            </a:stretch>
          </a:blipFill>
        </p:spPr>
        <p:txBody>
          <a:bodyPr/>
          <a:lstStyle/>
          <a:p>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13350" y="916461"/>
            <a:ext cx="13261299" cy="8454078"/>
          </a:xfrm>
          <a:custGeom>
            <a:avLst/>
            <a:gdLst/>
            <a:ahLst/>
            <a:cxnLst/>
            <a:rect l="l" t="t" r="r" b="b"/>
            <a:pathLst>
              <a:path w="13261299" h="8454078">
                <a:moveTo>
                  <a:pt x="0" y="0"/>
                </a:moveTo>
                <a:lnTo>
                  <a:pt x="13261300" y="0"/>
                </a:lnTo>
                <a:lnTo>
                  <a:pt x="13261300" y="8454078"/>
                </a:lnTo>
                <a:lnTo>
                  <a:pt x="0" y="8454078"/>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530946"/>
            <a:ext cx="9722640" cy="3232778"/>
          </a:xfrm>
          <a:custGeom>
            <a:avLst/>
            <a:gdLst/>
            <a:ahLst/>
            <a:cxnLst/>
            <a:rect l="l" t="t" r="r" b="b"/>
            <a:pathLst>
              <a:path w="9722640" h="3232778">
                <a:moveTo>
                  <a:pt x="0" y="0"/>
                </a:moveTo>
                <a:lnTo>
                  <a:pt x="9722640" y="0"/>
                </a:lnTo>
                <a:lnTo>
                  <a:pt x="9722640" y="3232778"/>
                </a:lnTo>
                <a:lnTo>
                  <a:pt x="0" y="32327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3068304" y="4125674"/>
            <a:ext cx="6061742" cy="5539872"/>
          </a:xfrm>
          <a:custGeom>
            <a:avLst/>
            <a:gdLst/>
            <a:ahLst/>
            <a:cxnLst/>
            <a:rect l="l" t="t" r="r" b="b"/>
            <a:pathLst>
              <a:path w="6061742" h="5539872">
                <a:moveTo>
                  <a:pt x="0" y="0"/>
                </a:moveTo>
                <a:lnTo>
                  <a:pt x="6061742" y="0"/>
                </a:lnTo>
                <a:lnTo>
                  <a:pt x="6061742" y="5539872"/>
                </a:lnTo>
                <a:lnTo>
                  <a:pt x="0" y="5539872"/>
                </a:lnTo>
                <a:lnTo>
                  <a:pt x="0" y="0"/>
                </a:lnTo>
                <a:close/>
              </a:path>
            </a:pathLst>
          </a:custGeom>
          <a:blipFill>
            <a:blip r:embed="rId4"/>
            <a:stretch>
              <a:fillRect l="-1816"/>
            </a:stretch>
          </a:blipFill>
        </p:spPr>
        <p:txBody>
          <a:bodyPr/>
          <a:lstStyle/>
          <a:p>
            <a:endParaRPr lang="fr-FR"/>
          </a:p>
        </p:txBody>
      </p:sp>
      <p:sp>
        <p:nvSpPr>
          <p:cNvPr id="4" name="Freeform 4"/>
          <p:cNvSpPr/>
          <p:nvPr/>
        </p:nvSpPr>
        <p:spPr>
          <a:xfrm>
            <a:off x="10348641" y="6514066"/>
            <a:ext cx="7487646" cy="2097259"/>
          </a:xfrm>
          <a:custGeom>
            <a:avLst/>
            <a:gdLst/>
            <a:ahLst/>
            <a:cxnLst/>
            <a:rect l="l" t="t" r="r" b="b"/>
            <a:pathLst>
              <a:path w="7487646" h="2097259">
                <a:moveTo>
                  <a:pt x="0" y="0"/>
                </a:moveTo>
                <a:lnTo>
                  <a:pt x="7487646" y="0"/>
                </a:lnTo>
                <a:lnTo>
                  <a:pt x="7487646" y="2097259"/>
                </a:lnTo>
                <a:lnTo>
                  <a:pt x="0" y="2097259"/>
                </a:lnTo>
                <a:lnTo>
                  <a:pt x="0" y="0"/>
                </a:lnTo>
                <a:close/>
              </a:path>
            </a:pathLst>
          </a:custGeom>
          <a:blipFill>
            <a:blip r:embed="rId5"/>
            <a:stretch>
              <a:fillRect b="-80741"/>
            </a:stretch>
          </a:blipFill>
        </p:spPr>
        <p:txBody>
          <a:bodyPr/>
          <a:lstStyle/>
          <a:p>
            <a:endParaRPr lang="fr-FR"/>
          </a:p>
        </p:txBody>
      </p:sp>
      <p:sp>
        <p:nvSpPr>
          <p:cNvPr id="5" name="TextBox 5"/>
          <p:cNvSpPr txBox="1"/>
          <p:nvPr/>
        </p:nvSpPr>
        <p:spPr>
          <a:xfrm>
            <a:off x="2527572" y="1652198"/>
            <a:ext cx="7233035" cy="1469574"/>
          </a:xfrm>
          <a:prstGeom prst="rect">
            <a:avLst/>
          </a:prstGeom>
        </p:spPr>
        <p:txBody>
          <a:bodyPr lIns="0" tIns="0" rIns="0" bIns="0" rtlCol="0" anchor="t">
            <a:spAutoFit/>
          </a:bodyPr>
          <a:lstStyle/>
          <a:p>
            <a:pPr algn="ctr">
              <a:lnSpc>
                <a:spcPts val="2999"/>
              </a:lnSpc>
              <a:spcBef>
                <a:spcPct val="0"/>
              </a:spcBef>
            </a:pPr>
            <a:r>
              <a:rPr lang="en-US" sz="2142" i="1">
                <a:solidFill>
                  <a:srgbClr val="FFFFFF"/>
                </a:solidFill>
                <a:latin typeface="Open Sans 1 Italics"/>
                <a:ea typeface="Open Sans 1 Italics"/>
                <a:cs typeface="Open Sans 1 Italics"/>
                <a:sym typeface="Open Sans 1 Italics"/>
              </a:rPr>
              <a:t>La mission de la Fondation Rotary est d’aider les Rotariens à promouvoir l’entente internationale, la bonne volonté et la paix en soutenant des activités visant à améliorer la santé, à soutenir l’éducation et à lutter contre la pauvreté.</a:t>
            </a:r>
          </a:p>
        </p:txBody>
      </p:sp>
      <p:sp>
        <p:nvSpPr>
          <p:cNvPr id="6" name="TextBox 6"/>
          <p:cNvSpPr txBox="1"/>
          <p:nvPr/>
        </p:nvSpPr>
        <p:spPr>
          <a:xfrm>
            <a:off x="3350543" y="1039292"/>
            <a:ext cx="5985154" cy="490856"/>
          </a:xfrm>
          <a:prstGeom prst="rect">
            <a:avLst/>
          </a:prstGeom>
        </p:spPr>
        <p:txBody>
          <a:bodyPr lIns="0" tIns="0" rIns="0" bIns="0" rtlCol="0" anchor="t">
            <a:spAutoFit/>
          </a:bodyPr>
          <a:lstStyle/>
          <a:p>
            <a:pPr algn="l">
              <a:lnSpc>
                <a:spcPts val="3919"/>
              </a:lnSpc>
              <a:spcBef>
                <a:spcPct val="0"/>
              </a:spcBef>
            </a:pPr>
            <a:r>
              <a:rPr lang="en-US" sz="2799" b="1" spc="669">
                <a:solidFill>
                  <a:srgbClr val="FDFDFD"/>
                </a:solidFill>
                <a:latin typeface="Another Shabby Bold"/>
                <a:ea typeface="Another Shabby Bold"/>
                <a:cs typeface="Another Shabby Bold"/>
                <a:sym typeface="Another Shabby Bold"/>
              </a:rPr>
              <a:t>LA FONDATION ROTARY</a:t>
            </a:r>
          </a:p>
        </p:txBody>
      </p:sp>
      <p:sp>
        <p:nvSpPr>
          <p:cNvPr id="7" name="TextBox 7"/>
          <p:cNvSpPr txBox="1"/>
          <p:nvPr/>
        </p:nvSpPr>
        <p:spPr>
          <a:xfrm>
            <a:off x="7508751" y="267912"/>
            <a:ext cx="3242589" cy="478443"/>
          </a:xfrm>
          <a:prstGeom prst="rect">
            <a:avLst/>
          </a:prstGeom>
        </p:spPr>
        <p:txBody>
          <a:bodyPr lIns="0" tIns="0" rIns="0" bIns="0" rtlCol="0" anchor="t">
            <a:spAutoFit/>
          </a:bodyPr>
          <a:lstStyle/>
          <a:p>
            <a:pPr algn="ctr">
              <a:lnSpc>
                <a:spcPts val="3999"/>
              </a:lnSpc>
              <a:spcBef>
                <a:spcPct val="0"/>
              </a:spcBef>
            </a:pPr>
            <a:r>
              <a:rPr lang="en-US" sz="2856" b="1">
                <a:solidFill>
                  <a:srgbClr val="FFFFFF"/>
                </a:solidFill>
                <a:latin typeface="Open Sans 1 Bold"/>
                <a:ea typeface="Open Sans 1 Bold"/>
                <a:cs typeface="Open Sans 1 Bold"/>
                <a:sym typeface="Open Sans 1 Bold"/>
              </a:rPr>
              <a:t>Fondation Rotary </a:t>
            </a:r>
          </a:p>
        </p:txBody>
      </p:sp>
      <p:sp>
        <p:nvSpPr>
          <p:cNvPr id="8" name="TextBox 8"/>
          <p:cNvSpPr txBox="1"/>
          <p:nvPr/>
        </p:nvSpPr>
        <p:spPr>
          <a:xfrm>
            <a:off x="11081657" y="3277951"/>
            <a:ext cx="6965822" cy="1990721"/>
          </a:xfrm>
          <a:prstGeom prst="rect">
            <a:avLst/>
          </a:prstGeom>
        </p:spPr>
        <p:txBody>
          <a:bodyPr lIns="0" tIns="0" rIns="0" bIns="0" rtlCol="0" anchor="t">
            <a:spAutoFit/>
          </a:bodyPr>
          <a:lstStyle/>
          <a:p>
            <a:pPr algn="l">
              <a:lnSpc>
                <a:spcPts val="2625"/>
              </a:lnSpc>
            </a:pPr>
            <a:r>
              <a:rPr lang="en-US" sz="1875" b="1">
                <a:solidFill>
                  <a:srgbClr val="194185"/>
                </a:solidFill>
                <a:latin typeface="Open Sans 2 Bold"/>
                <a:ea typeface="Open Sans 2 Bold"/>
                <a:cs typeface="Open Sans 2 Bold"/>
                <a:sym typeface="Open Sans 2 Bold"/>
              </a:rPr>
              <a:t>LA FONDATION ROTARY EST FINANCÉE PAR :</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LES CLUBS ROTARY ET LEURS MEMBRES</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DES DONATEURS INDIVIDUELS (DONS ET LEGS)</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DES ENTREPRISES ET FONDATIONS PARTENAIRES</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DES PARTENARIATS INTERNATIONAUX ET SUBVENTIONS (EX. FONDATION BILL GATES)</a:t>
            </a:r>
          </a:p>
        </p:txBody>
      </p:sp>
      <p:sp>
        <p:nvSpPr>
          <p:cNvPr id="9" name="TextBox 9"/>
          <p:cNvSpPr txBox="1"/>
          <p:nvPr/>
        </p:nvSpPr>
        <p:spPr>
          <a:xfrm>
            <a:off x="11081657" y="963856"/>
            <a:ext cx="6965822" cy="1990721"/>
          </a:xfrm>
          <a:prstGeom prst="rect">
            <a:avLst/>
          </a:prstGeom>
        </p:spPr>
        <p:txBody>
          <a:bodyPr lIns="0" tIns="0" rIns="0" bIns="0" rtlCol="0" anchor="t">
            <a:spAutoFit/>
          </a:bodyPr>
          <a:lstStyle/>
          <a:p>
            <a:pPr algn="l">
              <a:lnSpc>
                <a:spcPts val="2625"/>
              </a:lnSpc>
            </a:pPr>
            <a:r>
              <a:rPr lang="en-US" sz="1875" b="1">
                <a:solidFill>
                  <a:srgbClr val="194185"/>
                </a:solidFill>
                <a:latin typeface="Open Sans 2 Bold"/>
                <a:ea typeface="Open Sans 2 Bold"/>
                <a:cs typeface="Open Sans 2 Bold"/>
                <a:sym typeface="Open Sans 2 Bold"/>
              </a:rPr>
              <a:t>BREF HISTORIQUE DE LA FONDATION :</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CRÉÉE BIEN APRES LE ROTARY PAR ARCH.C KHUMPH</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L’IDÉE 1907, PUIS DÉVELOPPÉE EN 1911, INTERNATIONALISÉE EN 1912 ET CRÉÉE OFFICIELLEMENT EN 1917</a:t>
            </a:r>
          </a:p>
          <a:p>
            <a:pPr marL="404848" lvl="1" indent="-202424" algn="l">
              <a:lnSpc>
                <a:spcPts val="2625"/>
              </a:lnSpc>
              <a:buFont typeface="Arial"/>
              <a:buChar char="•"/>
            </a:pPr>
            <a:r>
              <a:rPr lang="en-US" sz="1875" b="1">
                <a:solidFill>
                  <a:srgbClr val="194185"/>
                </a:solidFill>
                <a:latin typeface="Open Sans 2 Bold"/>
                <a:ea typeface="Open Sans 2 Bold"/>
                <a:cs typeface="Open Sans 2 Bold"/>
                <a:sym typeface="Open Sans 2 Bold"/>
              </a:rPr>
              <a:t>NOM ADOPTÉ EN 1922 ET CREATION D’UN CA EN 1928.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D4788"/>
        </a:solidFill>
        <a:effectLst/>
      </p:bgPr>
    </p:bg>
    <p:spTree>
      <p:nvGrpSpPr>
        <p:cNvPr id="1" name=""/>
        <p:cNvGrpSpPr/>
        <p:nvPr/>
      </p:nvGrpSpPr>
      <p:grpSpPr>
        <a:xfrm>
          <a:off x="0" y="0"/>
          <a:ext cx="0" cy="0"/>
          <a:chOff x="0" y="0"/>
          <a:chExt cx="0" cy="0"/>
        </a:xfrm>
      </p:grpSpPr>
      <p:sp>
        <p:nvSpPr>
          <p:cNvPr id="2" name="Freeform 2"/>
          <p:cNvSpPr/>
          <p:nvPr/>
        </p:nvSpPr>
        <p:spPr>
          <a:xfrm rot="-302279" flipH="1" flipV="1">
            <a:off x="2346927" y="2211575"/>
            <a:ext cx="13594147" cy="4520054"/>
          </a:xfrm>
          <a:custGeom>
            <a:avLst/>
            <a:gdLst/>
            <a:ahLst/>
            <a:cxnLst/>
            <a:rect l="l" t="t" r="r" b="b"/>
            <a:pathLst>
              <a:path w="13594147" h="4520054">
                <a:moveTo>
                  <a:pt x="13594146" y="4520054"/>
                </a:moveTo>
                <a:lnTo>
                  <a:pt x="0" y="4520054"/>
                </a:lnTo>
                <a:lnTo>
                  <a:pt x="0" y="0"/>
                </a:lnTo>
                <a:lnTo>
                  <a:pt x="13594146" y="0"/>
                </a:lnTo>
                <a:lnTo>
                  <a:pt x="13594146"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1438951" y="7319792"/>
            <a:ext cx="6424356" cy="3494850"/>
          </a:xfrm>
          <a:custGeom>
            <a:avLst/>
            <a:gdLst/>
            <a:ahLst/>
            <a:cxnLst/>
            <a:rect l="l" t="t" r="r" b="b"/>
            <a:pathLst>
              <a:path w="6424356" h="3494850">
                <a:moveTo>
                  <a:pt x="0" y="0"/>
                </a:moveTo>
                <a:lnTo>
                  <a:pt x="6424356" y="0"/>
                </a:lnTo>
                <a:lnTo>
                  <a:pt x="6424356" y="3494849"/>
                </a:lnTo>
                <a:lnTo>
                  <a:pt x="0" y="3494849"/>
                </a:lnTo>
                <a:lnTo>
                  <a:pt x="0" y="0"/>
                </a:lnTo>
                <a:close/>
              </a:path>
            </a:pathLst>
          </a:custGeom>
          <a:blipFill>
            <a:blip r:embed="rId4"/>
            <a:stretch>
              <a:fillRect/>
            </a:stretch>
          </a:blipFill>
        </p:spPr>
        <p:txBody>
          <a:bodyPr/>
          <a:lstStyle/>
          <a:p>
            <a:endParaRPr lang="fr-FR"/>
          </a:p>
        </p:txBody>
      </p:sp>
      <p:sp>
        <p:nvSpPr>
          <p:cNvPr id="4" name="TextBox 4"/>
          <p:cNvSpPr txBox="1"/>
          <p:nvPr/>
        </p:nvSpPr>
        <p:spPr>
          <a:xfrm>
            <a:off x="5353266" y="3369519"/>
            <a:ext cx="9121195" cy="2070816"/>
          </a:xfrm>
          <a:prstGeom prst="rect">
            <a:avLst/>
          </a:prstGeom>
        </p:spPr>
        <p:txBody>
          <a:bodyPr lIns="0" tIns="0" rIns="0" bIns="0" rtlCol="0" anchor="t">
            <a:spAutoFit/>
          </a:bodyPr>
          <a:lstStyle/>
          <a:p>
            <a:pPr algn="ctr">
              <a:lnSpc>
                <a:spcPts val="8185"/>
              </a:lnSpc>
            </a:pPr>
            <a:r>
              <a:rPr lang="en-US" sz="5846" b="1">
                <a:solidFill>
                  <a:srgbClr val="24458A"/>
                </a:solidFill>
                <a:latin typeface="Another Shabby Bold"/>
                <a:ea typeface="Another Shabby Bold"/>
                <a:cs typeface="Another Shabby Bold"/>
                <a:sym typeface="Another Shabby Bold"/>
              </a:rPr>
              <a:t>QUELQUES EXEMPLES </a:t>
            </a:r>
          </a:p>
          <a:p>
            <a:pPr algn="ctr">
              <a:lnSpc>
                <a:spcPts val="8185"/>
              </a:lnSpc>
              <a:spcBef>
                <a:spcPct val="0"/>
              </a:spcBef>
            </a:pPr>
            <a:r>
              <a:rPr lang="en-US" sz="5846" b="1">
                <a:solidFill>
                  <a:srgbClr val="24458A"/>
                </a:solidFill>
                <a:latin typeface="Another Shabby Bold"/>
                <a:ea typeface="Another Shabby Bold"/>
                <a:cs typeface="Another Shabby Bold"/>
                <a:sym typeface="Another Shabby Bold"/>
              </a:rPr>
              <a:t>D’ACTIONS GLOBALES</a:t>
            </a:r>
          </a:p>
        </p:txBody>
      </p:sp>
      <p:sp>
        <p:nvSpPr>
          <p:cNvPr id="5" name="TextBox 5"/>
          <p:cNvSpPr txBox="1"/>
          <p:nvPr/>
        </p:nvSpPr>
        <p:spPr>
          <a:xfrm>
            <a:off x="3854645" y="3043405"/>
            <a:ext cx="2055302" cy="1522573"/>
          </a:xfrm>
          <a:prstGeom prst="rect">
            <a:avLst/>
          </a:prstGeom>
        </p:spPr>
        <p:txBody>
          <a:bodyPr lIns="0" tIns="0" rIns="0" bIns="0" rtlCol="0" anchor="t">
            <a:spAutoFit/>
          </a:bodyPr>
          <a:lstStyle/>
          <a:p>
            <a:pPr algn="ctr">
              <a:lnSpc>
                <a:spcPts val="12153"/>
              </a:lnSpc>
              <a:spcBef>
                <a:spcPct val="0"/>
              </a:spcBef>
            </a:pPr>
            <a:r>
              <a:rPr lang="en-US" sz="8681" b="1">
                <a:solidFill>
                  <a:srgbClr val="24458A"/>
                </a:solidFill>
                <a:latin typeface="Another Shabby Bold"/>
                <a:ea typeface="Another Shabby Bold"/>
                <a:cs typeface="Another Shabby Bold"/>
                <a:sym typeface="Another Shabby Bold"/>
              </a:rPr>
              <a:t>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02279" flipH="1" flipV="1">
            <a:off x="2955733" y="2211575"/>
            <a:ext cx="13594147" cy="4520054"/>
          </a:xfrm>
          <a:custGeom>
            <a:avLst/>
            <a:gdLst/>
            <a:ahLst/>
            <a:cxnLst/>
            <a:rect l="l" t="t" r="r" b="b"/>
            <a:pathLst>
              <a:path w="13594147" h="4520054">
                <a:moveTo>
                  <a:pt x="13594147" y="4520054"/>
                </a:moveTo>
                <a:lnTo>
                  <a:pt x="0" y="4520054"/>
                </a:lnTo>
                <a:lnTo>
                  <a:pt x="0" y="0"/>
                </a:lnTo>
                <a:lnTo>
                  <a:pt x="13594147" y="0"/>
                </a:lnTo>
                <a:lnTo>
                  <a:pt x="13594147"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4"/>
            <a:stretch>
              <a:fillRect/>
            </a:stretch>
          </a:blipFill>
        </p:spPr>
        <p:txBody>
          <a:bodyPr/>
          <a:lstStyle/>
          <a:p>
            <a:endParaRPr lang="fr-FR"/>
          </a:p>
        </p:txBody>
      </p:sp>
      <p:sp>
        <p:nvSpPr>
          <p:cNvPr id="4" name="TextBox 4"/>
          <p:cNvSpPr txBox="1"/>
          <p:nvPr/>
        </p:nvSpPr>
        <p:spPr>
          <a:xfrm>
            <a:off x="6488978" y="4007842"/>
            <a:ext cx="9381428" cy="907495"/>
          </a:xfrm>
          <a:prstGeom prst="rect">
            <a:avLst/>
          </a:prstGeom>
        </p:spPr>
        <p:txBody>
          <a:bodyPr lIns="0" tIns="0" rIns="0" bIns="0" rtlCol="0" anchor="t">
            <a:spAutoFit/>
          </a:bodyPr>
          <a:lstStyle/>
          <a:p>
            <a:pPr algn="l">
              <a:lnSpc>
                <a:spcPts val="7205"/>
              </a:lnSpc>
              <a:spcBef>
                <a:spcPct val="0"/>
              </a:spcBef>
            </a:pPr>
            <a:r>
              <a:rPr lang="en-US" sz="5146" b="1">
                <a:solidFill>
                  <a:srgbClr val="FFFFFF"/>
                </a:solidFill>
                <a:latin typeface="Another Shabby Bold"/>
                <a:ea typeface="Another Shabby Bold"/>
                <a:cs typeface="Another Shabby Bold"/>
                <a:sym typeface="Another Shabby Bold"/>
              </a:rPr>
              <a:t>LUTTE CONTRE LA POLIO</a:t>
            </a:r>
          </a:p>
        </p:txBody>
      </p:sp>
      <p:sp>
        <p:nvSpPr>
          <p:cNvPr id="5" name="TextBox 5"/>
          <p:cNvSpPr txBox="1"/>
          <p:nvPr/>
        </p:nvSpPr>
        <p:spPr>
          <a:xfrm>
            <a:off x="4655757" y="3703480"/>
            <a:ext cx="2055302" cy="1440020"/>
          </a:xfrm>
          <a:prstGeom prst="rect">
            <a:avLst/>
          </a:prstGeom>
        </p:spPr>
        <p:txBody>
          <a:bodyPr lIns="0" tIns="0" rIns="0" bIns="0" rtlCol="0" anchor="t">
            <a:spAutoFit/>
          </a:bodyPr>
          <a:lstStyle/>
          <a:p>
            <a:pPr algn="ctr">
              <a:lnSpc>
                <a:spcPts val="11453"/>
              </a:lnSpc>
              <a:spcBef>
                <a:spcPct val="0"/>
              </a:spcBef>
            </a:pPr>
            <a:r>
              <a:rPr lang="en-US" sz="8181" b="1">
                <a:solidFill>
                  <a:srgbClr val="FFFFFF"/>
                </a:solidFill>
                <a:latin typeface="Another Shabby Bold"/>
                <a:ea typeface="Another Shabby Bold"/>
                <a:cs typeface="Another Shabby Bold"/>
                <a:sym typeface="Another Shabby Bold"/>
              </a:rPr>
              <a:t>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6734" y="334949"/>
            <a:ext cx="1722623" cy="2124568"/>
          </a:xfrm>
          <a:custGeom>
            <a:avLst/>
            <a:gdLst/>
            <a:ahLst/>
            <a:cxnLst/>
            <a:rect l="l" t="t" r="r" b="b"/>
            <a:pathLst>
              <a:path w="1722623" h="2124568">
                <a:moveTo>
                  <a:pt x="0" y="0"/>
                </a:moveTo>
                <a:lnTo>
                  <a:pt x="1722623" y="0"/>
                </a:lnTo>
                <a:lnTo>
                  <a:pt x="1722623" y="2124568"/>
                </a:lnTo>
                <a:lnTo>
                  <a:pt x="0" y="2124568"/>
                </a:lnTo>
                <a:lnTo>
                  <a:pt x="0" y="0"/>
                </a:lnTo>
                <a:close/>
              </a:path>
            </a:pathLst>
          </a:custGeom>
          <a:blipFill>
            <a:blip r:embed="rId2"/>
            <a:stretch>
              <a:fillRect/>
            </a:stretch>
          </a:blipFill>
        </p:spPr>
        <p:txBody>
          <a:bodyPr/>
          <a:lstStyle/>
          <a:p>
            <a:endParaRPr lang="fr-FR"/>
          </a:p>
        </p:txBody>
      </p:sp>
      <p:sp>
        <p:nvSpPr>
          <p:cNvPr id="3" name="Freeform 3"/>
          <p:cNvSpPr/>
          <p:nvPr/>
        </p:nvSpPr>
        <p:spPr>
          <a:xfrm>
            <a:off x="4882549" y="5420490"/>
            <a:ext cx="8008417" cy="4534766"/>
          </a:xfrm>
          <a:custGeom>
            <a:avLst/>
            <a:gdLst/>
            <a:ahLst/>
            <a:cxnLst/>
            <a:rect l="l" t="t" r="r" b="b"/>
            <a:pathLst>
              <a:path w="8008417" h="4534766">
                <a:moveTo>
                  <a:pt x="0" y="0"/>
                </a:moveTo>
                <a:lnTo>
                  <a:pt x="8008417" y="0"/>
                </a:lnTo>
                <a:lnTo>
                  <a:pt x="8008417" y="4534766"/>
                </a:lnTo>
                <a:lnTo>
                  <a:pt x="0" y="4534766"/>
                </a:lnTo>
                <a:lnTo>
                  <a:pt x="0" y="0"/>
                </a:lnTo>
                <a:close/>
              </a:path>
            </a:pathLst>
          </a:custGeom>
          <a:blipFill>
            <a:blip r:embed="rId3"/>
            <a:stretch>
              <a:fillRect/>
            </a:stretch>
          </a:blipFill>
        </p:spPr>
        <p:txBody>
          <a:bodyPr/>
          <a:lstStyle/>
          <a:p>
            <a:endParaRPr lang="fr-FR"/>
          </a:p>
        </p:txBody>
      </p:sp>
      <p:sp>
        <p:nvSpPr>
          <p:cNvPr id="4" name="TextBox 4"/>
          <p:cNvSpPr txBox="1"/>
          <p:nvPr/>
        </p:nvSpPr>
        <p:spPr>
          <a:xfrm>
            <a:off x="4882549" y="369405"/>
            <a:ext cx="12550195"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EN FINIR AVEC LA POLIO !</a:t>
            </a:r>
          </a:p>
        </p:txBody>
      </p:sp>
      <p:sp>
        <p:nvSpPr>
          <p:cNvPr id="5" name="TextBox 5"/>
          <p:cNvSpPr txBox="1"/>
          <p:nvPr/>
        </p:nvSpPr>
        <p:spPr>
          <a:xfrm>
            <a:off x="2498109" y="1545781"/>
            <a:ext cx="16501147" cy="3597719"/>
          </a:xfrm>
          <a:prstGeom prst="rect">
            <a:avLst/>
          </a:prstGeom>
        </p:spPr>
        <p:txBody>
          <a:bodyPr lIns="0" tIns="0" rIns="0" bIns="0" rtlCol="0" anchor="t">
            <a:spAutoFit/>
          </a:bodyPr>
          <a:lstStyle/>
          <a:p>
            <a:pPr marL="396320" lvl="1" indent="-198160" algn="l">
              <a:lnSpc>
                <a:spcPts val="2074"/>
              </a:lnSpc>
              <a:buFont typeface="Arial"/>
              <a:buChar char="•"/>
            </a:pPr>
            <a:r>
              <a:rPr lang="en-US" sz="1835" b="1">
                <a:solidFill>
                  <a:srgbClr val="24458A"/>
                </a:solidFill>
                <a:latin typeface="Open Sans 1 Bold"/>
                <a:ea typeface="Open Sans 1 Bold"/>
                <a:cs typeface="Open Sans 1 Bold"/>
                <a:sym typeface="Open Sans 1 Bold"/>
              </a:rPr>
              <a:t>LES HUMAINS SONT LE SEUL RÉSERVOIR DU PATHOGÈNE</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virus de la polio ne circule et ne se multiplie que chez l’être humain.</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poliovirus dépend exclusivement de la transmission interhumaine pour sa survie. </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virus se transmet principalement par voie féco-orale, via des matières fécales contaminant l’eau ou les aliments. </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Une fois ingéré, le virus se multiplie dans les muqueuses de la gorge et de l’intestin grêle avant de pouvoir atteindre le système nerveux et causer la maladie. </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virus ne peut survivre ou circuler en dehors de son hôte humain.</a:t>
            </a:r>
          </a:p>
          <a:p>
            <a:pPr marL="396320" lvl="1" indent="-198160" algn="l">
              <a:lnSpc>
                <a:spcPts val="2074"/>
              </a:lnSpc>
              <a:buFont typeface="Arial"/>
              <a:buChar char="•"/>
            </a:pPr>
            <a:r>
              <a:rPr lang="en-US" sz="1835" b="1">
                <a:solidFill>
                  <a:srgbClr val="24458A"/>
                </a:solidFill>
                <a:latin typeface="Open Sans 1 Bold"/>
                <a:ea typeface="Open Sans 1 Bold"/>
                <a:cs typeface="Open Sans 1 Bold"/>
                <a:sym typeface="Open Sans 1 Bold"/>
              </a:rPr>
              <a:t>DES TESTS DIAGNOSTIQUES PRÉCIS EXISTENT</a:t>
            </a:r>
          </a:p>
          <a:p>
            <a:pPr marL="396320" lvl="1" indent="-198160" algn="l">
              <a:lnSpc>
                <a:spcPts val="2074"/>
              </a:lnSpc>
              <a:buFont typeface="Arial"/>
              <a:buChar char="•"/>
            </a:pPr>
            <a:r>
              <a:rPr lang="en-US" sz="1835" b="1">
                <a:solidFill>
                  <a:srgbClr val="24458A"/>
                </a:solidFill>
                <a:latin typeface="Open Sans 1 Bold"/>
                <a:ea typeface="Open Sans 1 Bold"/>
                <a:cs typeface="Open Sans 1 Bold"/>
                <a:sym typeface="Open Sans 1 Bold"/>
              </a:rPr>
              <a:t>UNE INTERVENTION EFFICACE ET PRATIQUE EST DISPONIBLE À UN COÛT RAISONNABLE</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vaccin antipoliomyélitique oral (VPO) utilise des virus vivants atténués. </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Il est facile à administrer par voie orale, ne nécessite pas de matériel invasif et est très pratique pour les campagnes de masse sur le terrain. </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VPO induit une immunité intestinale qui empêche la circulation du virus, augmentant ainsi son efficacité collective. </a:t>
            </a:r>
          </a:p>
          <a:p>
            <a:pPr marL="792639" lvl="2" indent="-264213" algn="l">
              <a:lnSpc>
                <a:spcPts val="2074"/>
              </a:lnSpc>
              <a:buFont typeface="Arial"/>
              <a:buChar char="⚬"/>
            </a:pPr>
            <a:r>
              <a:rPr lang="en-US" sz="1835" b="1">
                <a:solidFill>
                  <a:srgbClr val="24458A"/>
                </a:solidFill>
                <a:latin typeface="Open Sans 1 Bold"/>
                <a:ea typeface="Open Sans 1 Bold"/>
                <a:cs typeface="Open Sans 1 Bold"/>
                <a:sym typeface="Open Sans 1 Bold"/>
              </a:rPr>
              <a:t>Le coût du VPO est faible ce qui le rend accessible aux pays à faibles ressources. </a:t>
            </a:r>
          </a:p>
        </p:txBody>
      </p:sp>
      <p:sp>
        <p:nvSpPr>
          <p:cNvPr id="6" name="Freeform 6"/>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4"/>
            <a:stretch>
              <a:fillRect/>
            </a:stretch>
          </a:blipFill>
        </p:spPr>
        <p:txBody>
          <a:bodyPr/>
          <a:lstStyle/>
          <a:p>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29010" y="5277819"/>
            <a:ext cx="6831309" cy="4320803"/>
          </a:xfrm>
          <a:custGeom>
            <a:avLst/>
            <a:gdLst/>
            <a:ahLst/>
            <a:cxnLst/>
            <a:rect l="l" t="t" r="r" b="b"/>
            <a:pathLst>
              <a:path w="6831309" h="4320803">
                <a:moveTo>
                  <a:pt x="0" y="0"/>
                </a:moveTo>
                <a:lnTo>
                  <a:pt x="6831309" y="0"/>
                </a:lnTo>
                <a:lnTo>
                  <a:pt x="6831309" y="4320803"/>
                </a:lnTo>
                <a:lnTo>
                  <a:pt x="0" y="4320803"/>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1028700" y="2621442"/>
            <a:ext cx="16803149" cy="2311883"/>
          </a:xfrm>
          <a:prstGeom prst="rect">
            <a:avLst/>
          </a:prstGeom>
        </p:spPr>
        <p:txBody>
          <a:bodyPr lIns="0" tIns="0" rIns="0" bIns="0" rtlCol="0" anchor="t">
            <a:spAutoFit/>
          </a:bodyPr>
          <a:lstStyle/>
          <a:p>
            <a:pPr marL="794511" lvl="2" indent="-264837" algn="l">
              <a:lnSpc>
                <a:spcPts val="2079"/>
              </a:lnSpc>
              <a:buFont typeface="Arial"/>
              <a:buChar char="⚬"/>
            </a:pPr>
            <a:r>
              <a:rPr lang="en-US" sz="1839" b="1">
                <a:solidFill>
                  <a:srgbClr val="194185"/>
                </a:solidFill>
                <a:latin typeface="Open Sans 1 Bold"/>
                <a:ea typeface="Open Sans 1 Bold"/>
                <a:cs typeface="Open Sans 1 Bold"/>
                <a:sym typeface="Open Sans 1 Bold"/>
              </a:rPr>
              <a:t>SENSIBILISER : Car c’est une maladie invalidante et potentiellement mortelle. En effet, la polio peut entraîner une paralysie permanente, voir la mort dans les cas graves. Comme il n’existe pas de remède contre la polio, la prévention par la vaccination est le seul moyen d’enrayer sa propagation.</a:t>
            </a:r>
          </a:p>
          <a:p>
            <a:pPr marL="794511" lvl="2" indent="-264837" algn="l">
              <a:lnSpc>
                <a:spcPts val="2079"/>
              </a:lnSpc>
              <a:buFont typeface="Arial"/>
              <a:buChar char="⚬"/>
            </a:pPr>
            <a:r>
              <a:rPr lang="en-US" sz="1839" b="1">
                <a:solidFill>
                  <a:srgbClr val="194185"/>
                </a:solidFill>
                <a:latin typeface="Open Sans 1 Bold"/>
                <a:ea typeface="Open Sans 1 Bold"/>
                <a:cs typeface="Open Sans 1 Bold"/>
                <a:sym typeface="Open Sans 1 Bold"/>
              </a:rPr>
              <a:t>EDUQUER : Car de nos jours, de nombreuses personnes, notamment dans les pays où la polio a été éradiquée, ignorent que la maladie existe encore. Les événements organisés autour de ce jour-là contribuent à sensibiliser le public à l’importance de poursuivre la lutte contre la polio.</a:t>
            </a:r>
          </a:p>
          <a:p>
            <a:pPr marL="794511" lvl="2" indent="-264837" algn="l">
              <a:lnSpc>
                <a:spcPts val="2079"/>
              </a:lnSpc>
              <a:buFont typeface="Arial"/>
              <a:buChar char="⚬"/>
            </a:pPr>
            <a:r>
              <a:rPr lang="en-US" sz="1839" b="1">
                <a:solidFill>
                  <a:srgbClr val="194185"/>
                </a:solidFill>
                <a:latin typeface="Open Sans 1 Bold"/>
                <a:ea typeface="Open Sans 1 Bold"/>
                <a:cs typeface="Open Sans 1 Bold"/>
                <a:sym typeface="Open Sans 1 Bold"/>
              </a:rPr>
              <a:t>VACCINER ET SOULIGNER LES PROGRÈS RÉALISÉS : Les cas de polio ont diminué de plus de 99 % depuis 1988.</a:t>
            </a:r>
          </a:p>
          <a:p>
            <a:pPr algn="l">
              <a:lnSpc>
                <a:spcPts val="2079"/>
              </a:lnSpc>
            </a:pPr>
            <a:endParaRPr lang="en-US" sz="1839" b="1">
              <a:solidFill>
                <a:srgbClr val="194185"/>
              </a:solidFill>
              <a:latin typeface="Open Sans 1 Bold"/>
              <a:ea typeface="Open Sans 1 Bold"/>
              <a:cs typeface="Open Sans 1 Bold"/>
              <a:sym typeface="Open Sans 1 Bold"/>
            </a:endParaRPr>
          </a:p>
          <a:p>
            <a:pPr algn="ctr">
              <a:lnSpc>
                <a:spcPts val="2079"/>
              </a:lnSpc>
            </a:pPr>
            <a:r>
              <a:rPr lang="en-US" sz="1839" b="1">
                <a:solidFill>
                  <a:srgbClr val="DB3978"/>
                </a:solidFill>
                <a:latin typeface="Open Sans 1 Bold"/>
                <a:ea typeface="Open Sans 1 Bold"/>
                <a:cs typeface="Open Sans 1 Bold"/>
                <a:sym typeface="Open Sans 1 Bold"/>
              </a:rPr>
              <a:t>OBJECTIF : ÉRADIQUER LA POLIO DE LA SURFACE DE LA TERRE.</a:t>
            </a:r>
          </a:p>
        </p:txBody>
      </p:sp>
      <p:sp>
        <p:nvSpPr>
          <p:cNvPr id="4" name="TextBox 4"/>
          <p:cNvSpPr txBox="1"/>
          <p:nvPr/>
        </p:nvSpPr>
        <p:spPr>
          <a:xfrm>
            <a:off x="3938787" y="448111"/>
            <a:ext cx="12550195"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 ROTARY CONTRE LA POLIO</a:t>
            </a:r>
          </a:p>
        </p:txBody>
      </p:sp>
      <p:sp>
        <p:nvSpPr>
          <p:cNvPr id="5" name="TextBox 5"/>
          <p:cNvSpPr txBox="1"/>
          <p:nvPr/>
        </p:nvSpPr>
        <p:spPr>
          <a:xfrm>
            <a:off x="7147288" y="1562867"/>
            <a:ext cx="3993424" cy="436563"/>
          </a:xfrm>
          <a:prstGeom prst="rect">
            <a:avLst/>
          </a:prstGeom>
        </p:spPr>
        <p:txBody>
          <a:bodyPr lIns="0" tIns="0" rIns="0" bIns="0" rtlCol="0" anchor="t">
            <a:spAutoFit/>
          </a:bodyPr>
          <a:lstStyle/>
          <a:p>
            <a:pPr algn="l">
              <a:lnSpc>
                <a:spcPts val="3499"/>
              </a:lnSpc>
              <a:spcBef>
                <a:spcPct val="0"/>
              </a:spcBef>
            </a:pPr>
            <a:r>
              <a:rPr lang="en-US" sz="2499" b="1">
                <a:solidFill>
                  <a:srgbClr val="24458A"/>
                </a:solidFill>
                <a:latin typeface="Another Shabby Bold"/>
                <a:ea typeface="Another Shabby Bold"/>
                <a:cs typeface="Another Shabby Bold"/>
                <a:sym typeface="Another Shabby Bold"/>
              </a:rPr>
              <a:t>DES ACTIONS CIBLÉES</a:t>
            </a:r>
          </a:p>
        </p:txBody>
      </p:sp>
      <p:sp>
        <p:nvSpPr>
          <p:cNvPr id="6" name="TextBox 6"/>
          <p:cNvSpPr txBox="1"/>
          <p:nvPr/>
        </p:nvSpPr>
        <p:spPr>
          <a:xfrm>
            <a:off x="7776595" y="6306865"/>
            <a:ext cx="9482705" cy="1729930"/>
          </a:xfrm>
          <a:prstGeom prst="rect">
            <a:avLst/>
          </a:prstGeom>
        </p:spPr>
        <p:txBody>
          <a:bodyPr lIns="0" tIns="0" rIns="0" bIns="0" rtlCol="0" anchor="t">
            <a:spAutoFit/>
          </a:bodyPr>
          <a:lstStyle/>
          <a:p>
            <a:pPr algn="ctr">
              <a:lnSpc>
                <a:spcPts val="1961"/>
              </a:lnSpc>
              <a:spcBef>
                <a:spcPct val="0"/>
              </a:spcBef>
            </a:pPr>
            <a:r>
              <a:rPr lang="en-US" sz="1735" b="1">
                <a:solidFill>
                  <a:srgbClr val="194185"/>
                </a:solidFill>
                <a:latin typeface="Open Sans 1 Bold"/>
                <a:ea typeface="Open Sans 1 Bold"/>
                <a:cs typeface="Open Sans 1 Bold"/>
                <a:sym typeface="Open Sans 1 Bold"/>
              </a:rPr>
              <a:t>La polio est une maladie évitable, et nous disposons des outils pour l’éradiquer définitivement. Le monde a accompli des progrès considérables, mais pour éradiquer définitivement la polio de la surface de la terre, il faudra un effort mondial continu. </a:t>
            </a:r>
          </a:p>
          <a:p>
            <a:pPr algn="ctr">
              <a:lnSpc>
                <a:spcPts val="1961"/>
              </a:lnSpc>
              <a:spcBef>
                <a:spcPct val="0"/>
              </a:spcBef>
            </a:pPr>
            <a:endParaRPr lang="en-US" sz="1735" b="1">
              <a:solidFill>
                <a:srgbClr val="194185"/>
              </a:solidFill>
              <a:latin typeface="Open Sans 1 Bold"/>
              <a:ea typeface="Open Sans 1 Bold"/>
              <a:cs typeface="Open Sans 1 Bold"/>
              <a:sym typeface="Open Sans 1 Bold"/>
            </a:endParaRPr>
          </a:p>
          <a:p>
            <a:pPr algn="ctr">
              <a:lnSpc>
                <a:spcPts val="1961"/>
              </a:lnSpc>
              <a:spcBef>
                <a:spcPct val="0"/>
              </a:spcBef>
            </a:pPr>
            <a:r>
              <a:rPr lang="en-US" sz="1735" b="1">
                <a:solidFill>
                  <a:srgbClr val="194185"/>
                </a:solidFill>
                <a:latin typeface="Open Sans 1 Bold"/>
                <a:ea typeface="Open Sans 1 Bold"/>
                <a:cs typeface="Open Sans 1 Bold"/>
                <a:sym typeface="Open Sans 1 Bold"/>
              </a:rPr>
              <a:t>Les campagnes de vaccination doivent atteindre les plus vulnérables, les mesures d’assainissement doivent être améliorées et nous devons poursuivre la sensibilisation. </a:t>
            </a:r>
          </a:p>
        </p:txBody>
      </p:sp>
      <p:sp>
        <p:nvSpPr>
          <p:cNvPr id="7" name="Freeform 7"/>
          <p:cNvSpPr/>
          <p:nvPr/>
        </p:nvSpPr>
        <p:spPr>
          <a:xfrm>
            <a:off x="586734" y="334949"/>
            <a:ext cx="1722623" cy="2124568"/>
          </a:xfrm>
          <a:custGeom>
            <a:avLst/>
            <a:gdLst/>
            <a:ahLst/>
            <a:cxnLst/>
            <a:rect l="l" t="t" r="r" b="b"/>
            <a:pathLst>
              <a:path w="1722623" h="2124568">
                <a:moveTo>
                  <a:pt x="0" y="0"/>
                </a:moveTo>
                <a:lnTo>
                  <a:pt x="1722623" y="0"/>
                </a:lnTo>
                <a:lnTo>
                  <a:pt x="1722623" y="2124568"/>
                </a:lnTo>
                <a:lnTo>
                  <a:pt x="0" y="2124568"/>
                </a:lnTo>
                <a:lnTo>
                  <a:pt x="0" y="0"/>
                </a:lnTo>
                <a:close/>
              </a:path>
            </a:pathLst>
          </a:custGeom>
          <a:blipFill>
            <a:blip r:embed="rId3"/>
            <a:stretch>
              <a:fillRect/>
            </a:stretch>
          </a:blipFill>
        </p:spPr>
        <p:txBody>
          <a:bodyPr/>
          <a:lstStyle/>
          <a:p>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4884" y="1470422"/>
            <a:ext cx="16054733" cy="8669556"/>
          </a:xfrm>
          <a:custGeom>
            <a:avLst/>
            <a:gdLst/>
            <a:ahLst/>
            <a:cxnLst/>
            <a:rect l="l" t="t" r="r" b="b"/>
            <a:pathLst>
              <a:path w="16054733" h="8669556">
                <a:moveTo>
                  <a:pt x="0" y="0"/>
                </a:moveTo>
                <a:lnTo>
                  <a:pt x="16054733" y="0"/>
                </a:lnTo>
                <a:lnTo>
                  <a:pt x="16054733" y="8669555"/>
                </a:lnTo>
                <a:lnTo>
                  <a:pt x="0" y="8669555"/>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3872837" y="230227"/>
            <a:ext cx="12550195"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EXPÉRIENCE AU PAKISTAN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47450" cy="10287000"/>
          </a:xfrm>
          <a:custGeom>
            <a:avLst/>
            <a:gdLst/>
            <a:ahLst/>
            <a:cxnLst/>
            <a:rect l="l" t="t" r="r" b="b"/>
            <a:pathLst>
              <a:path w="18247450" h="10287000">
                <a:moveTo>
                  <a:pt x="0" y="0"/>
                </a:moveTo>
                <a:lnTo>
                  <a:pt x="18247450" y="0"/>
                </a:lnTo>
                <a:lnTo>
                  <a:pt x="18247450"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309860"/>
          </a:xfrm>
          <a:custGeom>
            <a:avLst/>
            <a:gdLst/>
            <a:ahLst/>
            <a:cxnLst/>
            <a:rect l="l" t="t" r="r" b="b"/>
            <a:pathLst>
              <a:path w="18288000" h="10309860">
                <a:moveTo>
                  <a:pt x="0" y="0"/>
                </a:moveTo>
                <a:lnTo>
                  <a:pt x="18288000" y="0"/>
                </a:lnTo>
                <a:lnTo>
                  <a:pt x="18288000" y="10309860"/>
                </a:lnTo>
                <a:lnTo>
                  <a:pt x="0" y="1030986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64140"/>
          </a:xfrm>
          <a:custGeom>
            <a:avLst/>
            <a:gdLst/>
            <a:ahLst/>
            <a:cxnLst/>
            <a:rect l="l" t="t" r="r" b="b"/>
            <a:pathLst>
              <a:path w="18288000" h="10264140">
                <a:moveTo>
                  <a:pt x="0" y="0"/>
                </a:moveTo>
                <a:lnTo>
                  <a:pt x="18288000" y="0"/>
                </a:lnTo>
                <a:lnTo>
                  <a:pt x="18288000" y="10264140"/>
                </a:lnTo>
                <a:lnTo>
                  <a:pt x="0" y="1026414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47450" cy="10287000"/>
          </a:xfrm>
          <a:custGeom>
            <a:avLst/>
            <a:gdLst/>
            <a:ahLst/>
            <a:cxnLst/>
            <a:rect l="l" t="t" r="r" b="b"/>
            <a:pathLst>
              <a:path w="18247450" h="10287000">
                <a:moveTo>
                  <a:pt x="0" y="0"/>
                </a:moveTo>
                <a:lnTo>
                  <a:pt x="18247450" y="0"/>
                </a:lnTo>
                <a:lnTo>
                  <a:pt x="18247450"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328731" cy="10287000"/>
          </a:xfrm>
          <a:custGeom>
            <a:avLst/>
            <a:gdLst/>
            <a:ahLst/>
            <a:cxnLst/>
            <a:rect l="l" t="t" r="r" b="b"/>
            <a:pathLst>
              <a:path w="18328731" h="10287000">
                <a:moveTo>
                  <a:pt x="0" y="0"/>
                </a:moveTo>
                <a:lnTo>
                  <a:pt x="18328731" y="0"/>
                </a:lnTo>
                <a:lnTo>
                  <a:pt x="18328731"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746241" cy="10287000"/>
          </a:xfrm>
          <a:custGeom>
            <a:avLst/>
            <a:gdLst/>
            <a:ahLst/>
            <a:cxnLst/>
            <a:rect l="l" t="t" r="r" b="b"/>
            <a:pathLst>
              <a:path w="18746241" h="10287000">
                <a:moveTo>
                  <a:pt x="0" y="0"/>
                </a:moveTo>
                <a:lnTo>
                  <a:pt x="18746241" y="0"/>
                </a:lnTo>
                <a:lnTo>
                  <a:pt x="18746241"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832037" cy="10287000"/>
          </a:xfrm>
          <a:custGeom>
            <a:avLst/>
            <a:gdLst/>
            <a:ahLst/>
            <a:cxnLst/>
            <a:rect l="l" t="t" r="r" b="b"/>
            <a:pathLst>
              <a:path w="18832037" h="10287000">
                <a:moveTo>
                  <a:pt x="0" y="0"/>
                </a:moveTo>
                <a:lnTo>
                  <a:pt x="18832037" y="0"/>
                </a:lnTo>
                <a:lnTo>
                  <a:pt x="18832037"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7106" y="0"/>
            <a:ext cx="18962212" cy="10287000"/>
          </a:xfrm>
          <a:custGeom>
            <a:avLst/>
            <a:gdLst/>
            <a:ahLst/>
            <a:cxnLst/>
            <a:rect l="l" t="t" r="r" b="b"/>
            <a:pathLst>
              <a:path w="18962212" h="10287000">
                <a:moveTo>
                  <a:pt x="0" y="0"/>
                </a:moveTo>
                <a:lnTo>
                  <a:pt x="18962212" y="0"/>
                </a:lnTo>
                <a:lnTo>
                  <a:pt x="18962212"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410738" cy="10287000"/>
          </a:xfrm>
          <a:custGeom>
            <a:avLst/>
            <a:gdLst/>
            <a:ahLst/>
            <a:cxnLst/>
            <a:rect l="l" t="t" r="r" b="b"/>
            <a:pathLst>
              <a:path w="18410738" h="10287000">
                <a:moveTo>
                  <a:pt x="0" y="0"/>
                </a:moveTo>
                <a:lnTo>
                  <a:pt x="18410738" y="0"/>
                </a:lnTo>
                <a:lnTo>
                  <a:pt x="18410738" y="10287000"/>
                </a:lnTo>
                <a:lnTo>
                  <a:pt x="0" y="10287000"/>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02279" flipH="1" flipV="1">
            <a:off x="2955733" y="2211575"/>
            <a:ext cx="13594147" cy="4520054"/>
          </a:xfrm>
          <a:custGeom>
            <a:avLst/>
            <a:gdLst/>
            <a:ahLst/>
            <a:cxnLst/>
            <a:rect l="l" t="t" r="r" b="b"/>
            <a:pathLst>
              <a:path w="13594147" h="4520054">
                <a:moveTo>
                  <a:pt x="13594147" y="4520054"/>
                </a:moveTo>
                <a:lnTo>
                  <a:pt x="0" y="4520054"/>
                </a:lnTo>
                <a:lnTo>
                  <a:pt x="0" y="0"/>
                </a:lnTo>
                <a:lnTo>
                  <a:pt x="13594147" y="0"/>
                </a:lnTo>
                <a:lnTo>
                  <a:pt x="13594147"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4"/>
            <a:stretch>
              <a:fillRect/>
            </a:stretch>
          </a:blipFill>
        </p:spPr>
        <p:txBody>
          <a:bodyPr/>
          <a:lstStyle/>
          <a:p>
            <a:endParaRPr lang="fr-FR"/>
          </a:p>
        </p:txBody>
      </p:sp>
      <p:sp>
        <p:nvSpPr>
          <p:cNvPr id="4" name="TextBox 4"/>
          <p:cNvSpPr txBox="1"/>
          <p:nvPr/>
        </p:nvSpPr>
        <p:spPr>
          <a:xfrm>
            <a:off x="5938451" y="4133677"/>
            <a:ext cx="10233110" cy="907495"/>
          </a:xfrm>
          <a:prstGeom prst="rect">
            <a:avLst/>
          </a:prstGeom>
        </p:spPr>
        <p:txBody>
          <a:bodyPr lIns="0" tIns="0" rIns="0" bIns="0" rtlCol="0" anchor="t">
            <a:spAutoFit/>
          </a:bodyPr>
          <a:lstStyle/>
          <a:p>
            <a:pPr algn="l">
              <a:lnSpc>
                <a:spcPts val="7205"/>
              </a:lnSpc>
              <a:spcBef>
                <a:spcPct val="0"/>
              </a:spcBef>
            </a:pPr>
            <a:r>
              <a:rPr lang="en-US" sz="5146" b="1">
                <a:solidFill>
                  <a:srgbClr val="FFFFFF"/>
                </a:solidFill>
                <a:latin typeface="Another Shabby Bold"/>
                <a:ea typeface="Another Shabby Bold"/>
                <a:cs typeface="Another Shabby Bold"/>
                <a:sym typeface="Another Shabby Bold"/>
              </a:rPr>
              <a:t>YOUTH EXCHANGE PROGRAM</a:t>
            </a:r>
          </a:p>
        </p:txBody>
      </p:sp>
      <p:sp>
        <p:nvSpPr>
          <p:cNvPr id="5" name="TextBox 5"/>
          <p:cNvSpPr txBox="1"/>
          <p:nvPr/>
        </p:nvSpPr>
        <p:spPr>
          <a:xfrm>
            <a:off x="4199605" y="3829315"/>
            <a:ext cx="2055302" cy="1440020"/>
          </a:xfrm>
          <a:prstGeom prst="rect">
            <a:avLst/>
          </a:prstGeom>
        </p:spPr>
        <p:txBody>
          <a:bodyPr lIns="0" tIns="0" rIns="0" bIns="0" rtlCol="0" anchor="t">
            <a:spAutoFit/>
          </a:bodyPr>
          <a:lstStyle/>
          <a:p>
            <a:pPr algn="ctr">
              <a:lnSpc>
                <a:spcPts val="11453"/>
              </a:lnSpc>
              <a:spcBef>
                <a:spcPct val="0"/>
              </a:spcBef>
            </a:pPr>
            <a:r>
              <a:rPr lang="en-US" sz="8181" b="1">
                <a:solidFill>
                  <a:srgbClr val="FFFFFF"/>
                </a:solidFill>
                <a:latin typeface="Another Shabby Bold"/>
                <a:ea typeface="Another Shabby Bold"/>
                <a:cs typeface="Another Shabby Bold"/>
                <a:sym typeface="Another Shabby Bold"/>
              </a:rPr>
              <a:t>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80599" y="4772024"/>
            <a:ext cx="6196690" cy="4647517"/>
          </a:xfrm>
          <a:custGeom>
            <a:avLst/>
            <a:gdLst/>
            <a:ahLst/>
            <a:cxnLst/>
            <a:rect l="l" t="t" r="r" b="b"/>
            <a:pathLst>
              <a:path w="6196690" h="4647517">
                <a:moveTo>
                  <a:pt x="0" y="0"/>
                </a:moveTo>
                <a:lnTo>
                  <a:pt x="6196689" y="0"/>
                </a:lnTo>
                <a:lnTo>
                  <a:pt x="6196689" y="4647517"/>
                </a:lnTo>
                <a:lnTo>
                  <a:pt x="0" y="4647517"/>
                </a:lnTo>
                <a:lnTo>
                  <a:pt x="0" y="0"/>
                </a:lnTo>
                <a:close/>
              </a:path>
            </a:pathLst>
          </a:custGeom>
          <a:blipFill>
            <a:blip r:embed="rId2"/>
            <a:stretch>
              <a:fillRect/>
            </a:stretch>
          </a:blipFill>
        </p:spPr>
        <p:txBody>
          <a:bodyPr/>
          <a:lstStyle/>
          <a:p>
            <a:endParaRPr lang="fr-FR"/>
          </a:p>
        </p:txBody>
      </p:sp>
      <p:sp>
        <p:nvSpPr>
          <p:cNvPr id="3" name="Freeform 3"/>
          <p:cNvSpPr/>
          <p:nvPr/>
        </p:nvSpPr>
        <p:spPr>
          <a:xfrm>
            <a:off x="9144000" y="4772024"/>
            <a:ext cx="6988748" cy="4647517"/>
          </a:xfrm>
          <a:custGeom>
            <a:avLst/>
            <a:gdLst/>
            <a:ahLst/>
            <a:cxnLst/>
            <a:rect l="l" t="t" r="r" b="b"/>
            <a:pathLst>
              <a:path w="6988748" h="4647517">
                <a:moveTo>
                  <a:pt x="0" y="0"/>
                </a:moveTo>
                <a:lnTo>
                  <a:pt x="6988748" y="0"/>
                </a:lnTo>
                <a:lnTo>
                  <a:pt x="6988748" y="4647517"/>
                </a:lnTo>
                <a:lnTo>
                  <a:pt x="0" y="4647517"/>
                </a:lnTo>
                <a:lnTo>
                  <a:pt x="0" y="0"/>
                </a:lnTo>
                <a:close/>
              </a:path>
            </a:pathLst>
          </a:custGeom>
          <a:blipFill>
            <a:blip r:embed="rId3"/>
            <a:stretch>
              <a:fillRect/>
            </a:stretch>
          </a:blipFill>
        </p:spPr>
        <p:txBody>
          <a:bodyPr/>
          <a:lstStyle/>
          <a:p>
            <a:endParaRPr lang="fr-FR"/>
          </a:p>
        </p:txBody>
      </p:sp>
      <p:sp>
        <p:nvSpPr>
          <p:cNvPr id="4" name="TextBox 4"/>
          <p:cNvSpPr txBox="1"/>
          <p:nvPr/>
        </p:nvSpPr>
        <p:spPr>
          <a:xfrm>
            <a:off x="1028700" y="1861919"/>
            <a:ext cx="16070580" cy="21748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PROGRAMME D’ÉCHANGES INTERNATIONAUX POUR LES JEUNES 15 À 19 ANS.</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PERMET DE VIVRE DANS UN AUTRE PAYS PENDANT QUELQUES SEMAINES OU UNE ANNÉE SCOLAIRE.</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ACCUEIL DANS DES FAMILLES D’ACCUEIL ROTARIENNES ET SCOLARISATION DANS UN LYCÉE LOCAL.</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OBJECTIF : DÉCOUVERTE CULTURELLE, OUVERTURE D’ESPRIT ET AMITIÉ ENTRE LES PEUPLES.</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PLUS DE 9 000 JEUNES PARTICIPENT CHAQUE ANNÉE AU PROGRAMME DU ROTARY INTERNATIONAL.</a:t>
            </a:r>
          </a:p>
        </p:txBody>
      </p:sp>
      <p:sp>
        <p:nvSpPr>
          <p:cNvPr id="5" name="TextBox 5"/>
          <p:cNvSpPr txBox="1"/>
          <p:nvPr/>
        </p:nvSpPr>
        <p:spPr>
          <a:xfrm>
            <a:off x="2806274" y="448111"/>
            <a:ext cx="13682708"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YOUTH EXCHANGE PROGRAM (YEP)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02279" flipH="1" flipV="1">
            <a:off x="2955733" y="2211575"/>
            <a:ext cx="13594147" cy="4520054"/>
          </a:xfrm>
          <a:custGeom>
            <a:avLst/>
            <a:gdLst/>
            <a:ahLst/>
            <a:cxnLst/>
            <a:rect l="l" t="t" r="r" b="b"/>
            <a:pathLst>
              <a:path w="13594147" h="4520054">
                <a:moveTo>
                  <a:pt x="13594147" y="4520054"/>
                </a:moveTo>
                <a:lnTo>
                  <a:pt x="0" y="4520054"/>
                </a:lnTo>
                <a:lnTo>
                  <a:pt x="0" y="0"/>
                </a:lnTo>
                <a:lnTo>
                  <a:pt x="13594147" y="0"/>
                </a:lnTo>
                <a:lnTo>
                  <a:pt x="13594147"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4"/>
            <a:stretch>
              <a:fillRect/>
            </a:stretch>
          </a:blipFill>
        </p:spPr>
        <p:txBody>
          <a:bodyPr/>
          <a:lstStyle/>
          <a:p>
            <a:endParaRPr lang="fr-FR"/>
          </a:p>
        </p:txBody>
      </p:sp>
      <p:sp>
        <p:nvSpPr>
          <p:cNvPr id="4" name="TextBox 4"/>
          <p:cNvSpPr txBox="1"/>
          <p:nvPr/>
        </p:nvSpPr>
        <p:spPr>
          <a:xfrm>
            <a:off x="5148792" y="3221117"/>
            <a:ext cx="10233110" cy="2736295"/>
          </a:xfrm>
          <a:prstGeom prst="rect">
            <a:avLst/>
          </a:prstGeom>
        </p:spPr>
        <p:txBody>
          <a:bodyPr lIns="0" tIns="0" rIns="0" bIns="0" rtlCol="0" anchor="t">
            <a:spAutoFit/>
          </a:bodyPr>
          <a:lstStyle/>
          <a:p>
            <a:pPr algn="ctr">
              <a:lnSpc>
                <a:spcPts val="7205"/>
              </a:lnSpc>
            </a:pPr>
            <a:r>
              <a:rPr lang="en-US" sz="5146" b="1">
                <a:solidFill>
                  <a:srgbClr val="FFFFFF"/>
                </a:solidFill>
                <a:latin typeface="Another Shabby Bold"/>
                <a:ea typeface="Another Shabby Bold"/>
                <a:cs typeface="Another Shabby Bold"/>
                <a:sym typeface="Another Shabby Bold"/>
              </a:rPr>
              <a:t>ROTARY YOUTH </a:t>
            </a:r>
          </a:p>
          <a:p>
            <a:pPr algn="ctr">
              <a:lnSpc>
                <a:spcPts val="7205"/>
              </a:lnSpc>
            </a:pPr>
            <a:r>
              <a:rPr lang="en-US" sz="5146" b="1">
                <a:solidFill>
                  <a:srgbClr val="FFFFFF"/>
                </a:solidFill>
                <a:latin typeface="Another Shabby Bold"/>
                <a:ea typeface="Another Shabby Bold"/>
                <a:cs typeface="Another Shabby Bold"/>
                <a:sym typeface="Another Shabby Bold"/>
              </a:rPr>
              <a:t>LEADERSHIP AWARDS</a:t>
            </a:r>
          </a:p>
          <a:p>
            <a:pPr algn="ctr">
              <a:lnSpc>
                <a:spcPts val="7205"/>
              </a:lnSpc>
              <a:spcBef>
                <a:spcPct val="0"/>
              </a:spcBef>
            </a:pPr>
            <a:r>
              <a:rPr lang="en-US" sz="5146" b="1">
                <a:solidFill>
                  <a:srgbClr val="FFFFFF"/>
                </a:solidFill>
                <a:latin typeface="Another Shabby Bold"/>
                <a:ea typeface="Another Shabby Bold"/>
                <a:cs typeface="Another Shabby Bold"/>
                <a:sym typeface="Another Shabby Bold"/>
              </a:rPr>
              <a:t>(RYLA)</a:t>
            </a:r>
          </a:p>
        </p:txBody>
      </p:sp>
      <p:sp>
        <p:nvSpPr>
          <p:cNvPr id="5" name="TextBox 5"/>
          <p:cNvSpPr txBox="1"/>
          <p:nvPr/>
        </p:nvSpPr>
        <p:spPr>
          <a:xfrm>
            <a:off x="6076641" y="2817923"/>
            <a:ext cx="2055302" cy="1440020"/>
          </a:xfrm>
          <a:prstGeom prst="rect">
            <a:avLst/>
          </a:prstGeom>
        </p:spPr>
        <p:txBody>
          <a:bodyPr lIns="0" tIns="0" rIns="0" bIns="0" rtlCol="0" anchor="t">
            <a:spAutoFit/>
          </a:bodyPr>
          <a:lstStyle/>
          <a:p>
            <a:pPr algn="ctr">
              <a:lnSpc>
                <a:spcPts val="11453"/>
              </a:lnSpc>
              <a:spcBef>
                <a:spcPct val="0"/>
              </a:spcBef>
            </a:pPr>
            <a:r>
              <a:rPr lang="en-US" sz="8181" b="1">
                <a:solidFill>
                  <a:srgbClr val="FFFFFF"/>
                </a:solidFill>
                <a:latin typeface="Another Shabby Bold"/>
                <a:ea typeface="Another Shabby Bold"/>
                <a:cs typeface="Another Shabby Bold"/>
                <a:sym typeface="Another Shabby Bold"/>
              </a:rPr>
              <a:t>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317311" y="5099536"/>
            <a:ext cx="8099852" cy="3626799"/>
          </a:xfrm>
          <a:custGeom>
            <a:avLst/>
            <a:gdLst/>
            <a:ahLst/>
            <a:cxnLst/>
            <a:rect l="l" t="t" r="r" b="b"/>
            <a:pathLst>
              <a:path w="8099852" h="3626799">
                <a:moveTo>
                  <a:pt x="0" y="0"/>
                </a:moveTo>
                <a:lnTo>
                  <a:pt x="8099852" y="0"/>
                </a:lnTo>
                <a:lnTo>
                  <a:pt x="8099852" y="3626799"/>
                </a:lnTo>
                <a:lnTo>
                  <a:pt x="0" y="3626799"/>
                </a:lnTo>
                <a:lnTo>
                  <a:pt x="0" y="0"/>
                </a:lnTo>
                <a:close/>
              </a:path>
            </a:pathLst>
          </a:custGeom>
          <a:blipFill>
            <a:blip r:embed="rId2"/>
            <a:stretch>
              <a:fillRect/>
            </a:stretch>
          </a:blipFill>
        </p:spPr>
        <p:txBody>
          <a:bodyPr/>
          <a:lstStyle/>
          <a:p>
            <a:endParaRPr lang="fr-FR"/>
          </a:p>
        </p:txBody>
      </p:sp>
      <p:sp>
        <p:nvSpPr>
          <p:cNvPr id="3" name="Freeform 3"/>
          <p:cNvSpPr/>
          <p:nvPr/>
        </p:nvSpPr>
        <p:spPr>
          <a:xfrm>
            <a:off x="1777705" y="4477383"/>
            <a:ext cx="6824667" cy="4871106"/>
          </a:xfrm>
          <a:custGeom>
            <a:avLst/>
            <a:gdLst/>
            <a:ahLst/>
            <a:cxnLst/>
            <a:rect l="l" t="t" r="r" b="b"/>
            <a:pathLst>
              <a:path w="6824667" h="4871106">
                <a:moveTo>
                  <a:pt x="0" y="0"/>
                </a:moveTo>
                <a:lnTo>
                  <a:pt x="6824668" y="0"/>
                </a:lnTo>
                <a:lnTo>
                  <a:pt x="6824668" y="4871106"/>
                </a:lnTo>
                <a:lnTo>
                  <a:pt x="0" y="4871106"/>
                </a:lnTo>
                <a:lnTo>
                  <a:pt x="0" y="0"/>
                </a:lnTo>
                <a:close/>
              </a:path>
            </a:pathLst>
          </a:custGeom>
          <a:blipFill>
            <a:blip r:embed="rId3"/>
            <a:stretch>
              <a:fillRect/>
            </a:stretch>
          </a:blipFill>
        </p:spPr>
        <p:txBody>
          <a:bodyPr/>
          <a:lstStyle/>
          <a:p>
            <a:endParaRPr lang="fr-FR"/>
          </a:p>
        </p:txBody>
      </p:sp>
      <p:sp>
        <p:nvSpPr>
          <p:cNvPr id="4" name="TextBox 4"/>
          <p:cNvSpPr txBox="1"/>
          <p:nvPr/>
        </p:nvSpPr>
        <p:spPr>
          <a:xfrm>
            <a:off x="1028700" y="1861919"/>
            <a:ext cx="15501620" cy="21748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PROGRAMME DESTINÉ AUX JEUNES 14 À 30 ANS SELON LES DISTRICTS.</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SÉMINAIRES ET CAMPS DE FORMATION AU LEADERSHIP ORGANISÉS PAR LES ROTARY.</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DÉVELOPPEMENT DES COMPÉTENCES DE LEADERSHIP, DE COMMUNICATION ET D’ENGAGEMENT.</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ACTIVITÉS INTERACTIVES : TRAVAIL EN ÉQUIPE, DÉFIS, CONFÉRENCES ET ATELIERS.</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OBJECTIF : FORMER LES LEADERS RESPONSABLES DE DEMAIN.</a:t>
            </a:r>
          </a:p>
        </p:txBody>
      </p:sp>
      <p:sp>
        <p:nvSpPr>
          <p:cNvPr id="5" name="TextBox 5"/>
          <p:cNvSpPr txBox="1"/>
          <p:nvPr/>
        </p:nvSpPr>
        <p:spPr>
          <a:xfrm>
            <a:off x="525517" y="448111"/>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ROTARY YOUTH LEADERSHIP AWARDS (RYLA)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302279" flipH="1" flipV="1">
            <a:off x="2955733" y="2211575"/>
            <a:ext cx="13594147" cy="4520054"/>
          </a:xfrm>
          <a:custGeom>
            <a:avLst/>
            <a:gdLst/>
            <a:ahLst/>
            <a:cxnLst/>
            <a:rect l="l" t="t" r="r" b="b"/>
            <a:pathLst>
              <a:path w="13594147" h="4520054">
                <a:moveTo>
                  <a:pt x="13594147" y="4520054"/>
                </a:moveTo>
                <a:lnTo>
                  <a:pt x="0" y="4520054"/>
                </a:lnTo>
                <a:lnTo>
                  <a:pt x="0" y="0"/>
                </a:lnTo>
                <a:lnTo>
                  <a:pt x="13594147" y="0"/>
                </a:lnTo>
                <a:lnTo>
                  <a:pt x="13594147" y="452005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p:cNvSpPr/>
          <p:nvPr/>
        </p:nvSpPr>
        <p:spPr>
          <a:xfrm>
            <a:off x="12758935" y="7602920"/>
            <a:ext cx="5245934" cy="2853788"/>
          </a:xfrm>
          <a:custGeom>
            <a:avLst/>
            <a:gdLst/>
            <a:ahLst/>
            <a:cxnLst/>
            <a:rect l="l" t="t" r="r" b="b"/>
            <a:pathLst>
              <a:path w="5245934" h="2853788">
                <a:moveTo>
                  <a:pt x="0" y="0"/>
                </a:moveTo>
                <a:lnTo>
                  <a:pt x="5245934" y="0"/>
                </a:lnTo>
                <a:lnTo>
                  <a:pt x="5245934" y="2853788"/>
                </a:lnTo>
                <a:lnTo>
                  <a:pt x="0" y="2853788"/>
                </a:lnTo>
                <a:lnTo>
                  <a:pt x="0" y="0"/>
                </a:lnTo>
                <a:close/>
              </a:path>
            </a:pathLst>
          </a:custGeom>
          <a:blipFill>
            <a:blip r:embed="rId4"/>
            <a:stretch>
              <a:fillRect/>
            </a:stretch>
          </a:blipFill>
        </p:spPr>
        <p:txBody>
          <a:bodyPr/>
          <a:lstStyle/>
          <a:p>
            <a:endParaRPr lang="fr-FR"/>
          </a:p>
        </p:txBody>
      </p:sp>
      <p:sp>
        <p:nvSpPr>
          <p:cNvPr id="4" name="TextBox 4"/>
          <p:cNvSpPr txBox="1"/>
          <p:nvPr/>
        </p:nvSpPr>
        <p:spPr>
          <a:xfrm>
            <a:off x="5938451" y="4133677"/>
            <a:ext cx="10233110" cy="907495"/>
          </a:xfrm>
          <a:prstGeom prst="rect">
            <a:avLst/>
          </a:prstGeom>
        </p:spPr>
        <p:txBody>
          <a:bodyPr lIns="0" tIns="0" rIns="0" bIns="0" rtlCol="0" anchor="t">
            <a:spAutoFit/>
          </a:bodyPr>
          <a:lstStyle/>
          <a:p>
            <a:pPr algn="l">
              <a:lnSpc>
                <a:spcPts val="7205"/>
              </a:lnSpc>
              <a:spcBef>
                <a:spcPct val="0"/>
              </a:spcBef>
            </a:pPr>
            <a:r>
              <a:rPr lang="en-US" sz="5146">
                <a:solidFill>
                  <a:srgbClr val="FFFFFF"/>
                </a:solidFill>
                <a:latin typeface="Another Shabby"/>
                <a:ea typeface="Another Shabby"/>
                <a:cs typeface="Another Shabby"/>
                <a:sym typeface="Another Shabby"/>
              </a:rPr>
              <a:t>ESPOIR EN TÊTE (FRANCE)</a:t>
            </a:r>
          </a:p>
        </p:txBody>
      </p:sp>
      <p:sp>
        <p:nvSpPr>
          <p:cNvPr id="5" name="TextBox 5"/>
          <p:cNvSpPr txBox="1"/>
          <p:nvPr/>
        </p:nvSpPr>
        <p:spPr>
          <a:xfrm>
            <a:off x="4199605" y="3651579"/>
            <a:ext cx="2055302" cy="1440020"/>
          </a:xfrm>
          <a:prstGeom prst="rect">
            <a:avLst/>
          </a:prstGeom>
        </p:spPr>
        <p:txBody>
          <a:bodyPr lIns="0" tIns="0" rIns="0" bIns="0" rtlCol="0" anchor="t">
            <a:spAutoFit/>
          </a:bodyPr>
          <a:lstStyle/>
          <a:p>
            <a:pPr algn="ctr">
              <a:lnSpc>
                <a:spcPts val="11453"/>
              </a:lnSpc>
              <a:spcBef>
                <a:spcPct val="0"/>
              </a:spcBef>
            </a:pPr>
            <a:r>
              <a:rPr lang="en-US" sz="8181" b="1">
                <a:solidFill>
                  <a:srgbClr val="FFFFFF"/>
                </a:solidFill>
                <a:latin typeface="Another Shabby Bold"/>
                <a:ea typeface="Another Shabby Bold"/>
                <a:cs typeface="Another Shabby Bold"/>
                <a:sym typeface="Another Shabby Bold"/>
              </a:rPr>
              <a:t>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9495" y="4332355"/>
            <a:ext cx="7834505" cy="4925945"/>
          </a:xfrm>
          <a:custGeom>
            <a:avLst/>
            <a:gdLst/>
            <a:ahLst/>
            <a:cxnLst/>
            <a:rect l="l" t="t" r="r" b="b"/>
            <a:pathLst>
              <a:path w="7834505" h="4925945">
                <a:moveTo>
                  <a:pt x="0" y="0"/>
                </a:moveTo>
                <a:lnTo>
                  <a:pt x="7834505" y="0"/>
                </a:lnTo>
                <a:lnTo>
                  <a:pt x="7834505" y="4925945"/>
                </a:lnTo>
                <a:lnTo>
                  <a:pt x="0" y="4925945"/>
                </a:lnTo>
                <a:lnTo>
                  <a:pt x="0" y="0"/>
                </a:lnTo>
                <a:close/>
              </a:path>
            </a:pathLst>
          </a:custGeom>
          <a:blipFill>
            <a:blip r:embed="rId2"/>
            <a:stretch>
              <a:fillRect/>
            </a:stretch>
          </a:blipFill>
        </p:spPr>
        <p:txBody>
          <a:bodyPr/>
          <a:lstStyle/>
          <a:p>
            <a:endParaRPr lang="fr-FR"/>
          </a:p>
        </p:txBody>
      </p:sp>
      <p:sp>
        <p:nvSpPr>
          <p:cNvPr id="3" name="Freeform 3"/>
          <p:cNvSpPr/>
          <p:nvPr/>
        </p:nvSpPr>
        <p:spPr>
          <a:xfrm>
            <a:off x="9533657" y="4356266"/>
            <a:ext cx="3468189" cy="4902034"/>
          </a:xfrm>
          <a:custGeom>
            <a:avLst/>
            <a:gdLst/>
            <a:ahLst/>
            <a:cxnLst/>
            <a:rect l="l" t="t" r="r" b="b"/>
            <a:pathLst>
              <a:path w="3468189" h="4902034">
                <a:moveTo>
                  <a:pt x="0" y="0"/>
                </a:moveTo>
                <a:lnTo>
                  <a:pt x="3468189" y="0"/>
                </a:lnTo>
                <a:lnTo>
                  <a:pt x="3468189" y="4902034"/>
                </a:lnTo>
                <a:lnTo>
                  <a:pt x="0" y="4902034"/>
                </a:lnTo>
                <a:lnTo>
                  <a:pt x="0" y="0"/>
                </a:lnTo>
                <a:close/>
              </a:path>
            </a:pathLst>
          </a:custGeom>
          <a:blipFill>
            <a:blip r:embed="rId3"/>
            <a:stretch>
              <a:fillRect/>
            </a:stretch>
          </a:blipFill>
        </p:spPr>
        <p:txBody>
          <a:bodyPr/>
          <a:lstStyle/>
          <a:p>
            <a:endParaRPr lang="fr-FR"/>
          </a:p>
        </p:txBody>
      </p:sp>
      <p:sp>
        <p:nvSpPr>
          <p:cNvPr id="4" name="Freeform 4"/>
          <p:cNvSpPr/>
          <p:nvPr/>
        </p:nvSpPr>
        <p:spPr>
          <a:xfrm>
            <a:off x="13392371" y="5421880"/>
            <a:ext cx="4415672" cy="3168497"/>
          </a:xfrm>
          <a:custGeom>
            <a:avLst/>
            <a:gdLst/>
            <a:ahLst/>
            <a:cxnLst/>
            <a:rect l="l" t="t" r="r" b="b"/>
            <a:pathLst>
              <a:path w="4415672" h="3168497">
                <a:moveTo>
                  <a:pt x="0" y="0"/>
                </a:moveTo>
                <a:lnTo>
                  <a:pt x="4415672" y="0"/>
                </a:lnTo>
                <a:lnTo>
                  <a:pt x="4415672" y="3168497"/>
                </a:lnTo>
                <a:lnTo>
                  <a:pt x="0" y="3168497"/>
                </a:lnTo>
                <a:lnTo>
                  <a:pt x="0" y="0"/>
                </a:lnTo>
                <a:close/>
              </a:path>
            </a:pathLst>
          </a:custGeom>
          <a:blipFill>
            <a:blip r:embed="rId4"/>
            <a:stretch>
              <a:fillRect/>
            </a:stretch>
          </a:blipFill>
        </p:spPr>
        <p:txBody>
          <a:bodyPr/>
          <a:lstStyle/>
          <a:p>
            <a:endParaRPr lang="fr-FR"/>
          </a:p>
        </p:txBody>
      </p:sp>
      <p:sp>
        <p:nvSpPr>
          <p:cNvPr id="5" name="TextBox 5"/>
          <p:cNvSpPr txBox="1"/>
          <p:nvPr/>
        </p:nvSpPr>
        <p:spPr>
          <a:xfrm>
            <a:off x="1028700" y="1861919"/>
            <a:ext cx="16803370" cy="21748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ACTION NATIONALE DU ROTARY EN FRANCE AU PROFIT DE LA RECHERCHE SUR LE CERVEAU.</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ORGANISATION ANNUELLE D’UNE AVANT-PREMIÈRE DE FILM AU CINÉMA.</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LES BILLETS VENDUS PAR LES CLUBS FINANCENT DES ÉQUIPEMENTS DE RECHERCHE EN NEUROSCIENCES.</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PROGRAMME MENÉ EN PARTENARIAT AVEC LA FÉDÉRATION POUR LA RECHERCHE SUR LE CERVEAU.</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PLUS DE 16 MILLIONS D’EUROS COLLECTÉS DEPUIS 2005 POUR SOUTENIR LA RECHERCHE.</a:t>
            </a:r>
          </a:p>
        </p:txBody>
      </p:sp>
      <p:sp>
        <p:nvSpPr>
          <p:cNvPr id="6" name="TextBox 6"/>
          <p:cNvSpPr txBox="1"/>
          <p:nvPr/>
        </p:nvSpPr>
        <p:spPr>
          <a:xfrm>
            <a:off x="4426398" y="450492"/>
            <a:ext cx="17583589" cy="1023066"/>
          </a:xfrm>
          <a:prstGeom prst="rect">
            <a:avLst/>
          </a:prstGeom>
        </p:spPr>
        <p:txBody>
          <a:bodyPr lIns="0" tIns="0" rIns="0" bIns="0" rtlCol="0" anchor="t">
            <a:spAutoFit/>
          </a:bodyPr>
          <a:lstStyle/>
          <a:p>
            <a:pPr algn="l">
              <a:lnSpc>
                <a:spcPts val="8185"/>
              </a:lnSpc>
              <a:spcBef>
                <a:spcPct val="0"/>
              </a:spcBef>
            </a:pPr>
            <a:r>
              <a:rPr lang="en-US" sz="5846">
                <a:solidFill>
                  <a:srgbClr val="24458A"/>
                </a:solidFill>
                <a:latin typeface="Another Shabby"/>
                <a:ea typeface="Another Shabby"/>
                <a:cs typeface="Another Shabby"/>
                <a:sym typeface="Another Shabby"/>
              </a:rPr>
              <a:t>ESPOIR EN TÊTE (FRANCE)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8834" y="0"/>
            <a:ext cx="18516834" cy="10457849"/>
            <a:chOff x="0" y="0"/>
            <a:chExt cx="4876862" cy="2754331"/>
          </a:xfrm>
        </p:grpSpPr>
        <p:sp>
          <p:nvSpPr>
            <p:cNvPr id="3" name="Freeform 3"/>
            <p:cNvSpPr/>
            <p:nvPr/>
          </p:nvSpPr>
          <p:spPr>
            <a:xfrm>
              <a:off x="0" y="0"/>
              <a:ext cx="4876862" cy="2754331"/>
            </a:xfrm>
            <a:custGeom>
              <a:avLst/>
              <a:gdLst/>
              <a:ahLst/>
              <a:cxnLst/>
              <a:rect l="l" t="t" r="r" b="b"/>
              <a:pathLst>
                <a:path w="4876862" h="2754331">
                  <a:moveTo>
                    <a:pt x="0" y="0"/>
                  </a:moveTo>
                  <a:lnTo>
                    <a:pt x="4876862" y="0"/>
                  </a:lnTo>
                  <a:lnTo>
                    <a:pt x="4876862" y="2754331"/>
                  </a:lnTo>
                  <a:lnTo>
                    <a:pt x="0" y="2754331"/>
                  </a:lnTo>
                  <a:close/>
                </a:path>
              </a:pathLst>
            </a:custGeom>
            <a:solidFill>
              <a:srgbClr val="194185"/>
            </a:solidFill>
          </p:spPr>
          <p:txBody>
            <a:bodyPr/>
            <a:lstStyle/>
            <a:p>
              <a:endParaRPr lang="fr-FR"/>
            </a:p>
          </p:txBody>
        </p:sp>
        <p:sp>
          <p:nvSpPr>
            <p:cNvPr id="4" name="TextBox 4"/>
            <p:cNvSpPr txBox="1"/>
            <p:nvPr/>
          </p:nvSpPr>
          <p:spPr>
            <a:xfrm>
              <a:off x="0" y="-38100"/>
              <a:ext cx="4876862" cy="27924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159489" y="4105706"/>
            <a:ext cx="15878993" cy="2187539"/>
          </a:xfrm>
          <a:prstGeom prst="rect">
            <a:avLst/>
          </a:prstGeom>
        </p:spPr>
        <p:txBody>
          <a:bodyPr lIns="0" tIns="0" rIns="0" bIns="0" rtlCol="0" anchor="t">
            <a:spAutoFit/>
          </a:bodyPr>
          <a:lstStyle/>
          <a:p>
            <a:pPr algn="l">
              <a:lnSpc>
                <a:spcPts val="17842"/>
              </a:lnSpc>
            </a:pPr>
            <a:r>
              <a:rPr lang="en-US" sz="12744">
                <a:solidFill>
                  <a:srgbClr val="FFFFFF"/>
                </a:solidFill>
                <a:latin typeface="Anton"/>
                <a:ea typeface="Anton"/>
                <a:cs typeface="Anton"/>
                <a:sym typeface="Anton"/>
              </a:rPr>
              <a:t>II. ZONES / REGION 14</a:t>
            </a:r>
          </a:p>
        </p:txBody>
      </p:sp>
      <p:sp>
        <p:nvSpPr>
          <p:cNvPr id="6" name="Freeform 6"/>
          <p:cNvSpPr/>
          <p:nvPr/>
        </p:nvSpPr>
        <p:spPr>
          <a:xfrm>
            <a:off x="9997930" y="-475332"/>
            <a:ext cx="8154100" cy="3229460"/>
          </a:xfrm>
          <a:custGeom>
            <a:avLst/>
            <a:gdLst/>
            <a:ahLst/>
            <a:cxnLst/>
            <a:rect l="l" t="t" r="r" b="b"/>
            <a:pathLst>
              <a:path w="8154100" h="3229460">
                <a:moveTo>
                  <a:pt x="0" y="0"/>
                </a:moveTo>
                <a:lnTo>
                  <a:pt x="8154100" y="0"/>
                </a:lnTo>
                <a:lnTo>
                  <a:pt x="8154100" y="3229461"/>
                </a:lnTo>
                <a:lnTo>
                  <a:pt x="0" y="3229461"/>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2712" y="0"/>
            <a:ext cx="9266101" cy="10287000"/>
            <a:chOff x="0" y="0"/>
            <a:chExt cx="2440454" cy="2709333"/>
          </a:xfrm>
        </p:grpSpPr>
        <p:sp>
          <p:nvSpPr>
            <p:cNvPr id="3" name="Freeform 3"/>
            <p:cNvSpPr/>
            <p:nvPr/>
          </p:nvSpPr>
          <p:spPr>
            <a:xfrm>
              <a:off x="0" y="0"/>
              <a:ext cx="2440455" cy="2709333"/>
            </a:xfrm>
            <a:custGeom>
              <a:avLst/>
              <a:gdLst/>
              <a:ahLst/>
              <a:cxnLst/>
              <a:rect l="l" t="t" r="r" b="b"/>
              <a:pathLst>
                <a:path w="2440455" h="2709333">
                  <a:moveTo>
                    <a:pt x="0" y="0"/>
                  </a:moveTo>
                  <a:lnTo>
                    <a:pt x="2440455" y="0"/>
                  </a:lnTo>
                  <a:lnTo>
                    <a:pt x="2440455"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fr-FR"/>
            </a:p>
          </p:txBody>
        </p:sp>
        <p:sp>
          <p:nvSpPr>
            <p:cNvPr id="4" name="TextBox 4"/>
            <p:cNvSpPr txBox="1"/>
            <p:nvPr/>
          </p:nvSpPr>
          <p:spPr>
            <a:xfrm>
              <a:off x="0" y="-38100"/>
              <a:ext cx="2440454"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092207" y="0"/>
            <a:ext cx="11075595" cy="11374167"/>
          </a:xfrm>
          <a:custGeom>
            <a:avLst/>
            <a:gdLst/>
            <a:ahLst/>
            <a:cxnLst/>
            <a:rect l="l" t="t" r="r" b="b"/>
            <a:pathLst>
              <a:path w="11075595" h="11374167">
                <a:moveTo>
                  <a:pt x="0" y="0"/>
                </a:moveTo>
                <a:lnTo>
                  <a:pt x="11075596" y="0"/>
                </a:lnTo>
                <a:lnTo>
                  <a:pt x="11075596" y="11374167"/>
                </a:lnTo>
                <a:lnTo>
                  <a:pt x="0" y="11374167"/>
                </a:lnTo>
                <a:lnTo>
                  <a:pt x="0" y="0"/>
                </a:lnTo>
                <a:close/>
              </a:path>
            </a:pathLst>
          </a:custGeom>
          <a:blipFill>
            <a:blip r:embed="rId2">
              <a:alphaModFix amt="10999"/>
              <a:extLst>
                <a:ext uri="{96DAC541-7B7A-43D3-8B79-37D633B846F1}">
                  <asvg:svgBlip xmlns:asvg="http://schemas.microsoft.com/office/drawing/2016/SVG/main" r:embed="rId3"/>
                </a:ext>
              </a:extLst>
            </a:blip>
            <a:stretch>
              <a:fillRect/>
            </a:stretch>
          </a:blipFill>
        </p:spPr>
        <p:txBody>
          <a:bodyPr/>
          <a:lstStyle/>
          <a:p>
            <a:endParaRPr lang="fr-FR"/>
          </a:p>
        </p:txBody>
      </p:sp>
      <p:sp>
        <p:nvSpPr>
          <p:cNvPr id="6" name="Freeform 6"/>
          <p:cNvSpPr/>
          <p:nvPr/>
        </p:nvSpPr>
        <p:spPr>
          <a:xfrm>
            <a:off x="9067720" y="101579"/>
            <a:ext cx="9191705" cy="10083841"/>
          </a:xfrm>
          <a:custGeom>
            <a:avLst/>
            <a:gdLst/>
            <a:ahLst/>
            <a:cxnLst/>
            <a:rect l="l" t="t" r="r" b="b"/>
            <a:pathLst>
              <a:path w="9191705" h="10083841">
                <a:moveTo>
                  <a:pt x="0" y="0"/>
                </a:moveTo>
                <a:lnTo>
                  <a:pt x="9191705" y="0"/>
                </a:lnTo>
                <a:lnTo>
                  <a:pt x="9191705" y="10083842"/>
                </a:lnTo>
                <a:lnTo>
                  <a:pt x="0" y="10083842"/>
                </a:lnTo>
                <a:lnTo>
                  <a:pt x="0" y="0"/>
                </a:lnTo>
                <a:close/>
              </a:path>
            </a:pathLst>
          </a:custGeom>
          <a:blipFill>
            <a:blip r:embed="rId4"/>
            <a:stretch>
              <a:fillRect/>
            </a:stretch>
          </a:blipFill>
        </p:spPr>
        <p:txBody>
          <a:bodyPr/>
          <a:lstStyle/>
          <a:p>
            <a:endParaRPr lang="fr-FR"/>
          </a:p>
        </p:txBody>
      </p:sp>
      <p:grpSp>
        <p:nvGrpSpPr>
          <p:cNvPr id="7" name="Group 7"/>
          <p:cNvGrpSpPr/>
          <p:nvPr/>
        </p:nvGrpSpPr>
        <p:grpSpPr>
          <a:xfrm>
            <a:off x="2063310" y="3164120"/>
            <a:ext cx="8081340" cy="2902576"/>
            <a:chOff x="0" y="0"/>
            <a:chExt cx="10775120" cy="3870101"/>
          </a:xfrm>
        </p:grpSpPr>
        <p:sp>
          <p:nvSpPr>
            <p:cNvPr id="8" name="TextBox 8"/>
            <p:cNvSpPr txBox="1"/>
            <p:nvPr/>
          </p:nvSpPr>
          <p:spPr>
            <a:xfrm>
              <a:off x="6824883" y="28575"/>
              <a:ext cx="3950237" cy="756055"/>
            </a:xfrm>
            <a:prstGeom prst="rect">
              <a:avLst/>
            </a:prstGeom>
          </p:spPr>
          <p:txBody>
            <a:bodyPr lIns="0" tIns="0" rIns="0" bIns="0" rtlCol="0" anchor="t">
              <a:spAutoFit/>
            </a:bodyPr>
            <a:lstStyle/>
            <a:p>
              <a:pPr algn="l">
                <a:lnSpc>
                  <a:spcPts val="4376"/>
                </a:lnSpc>
              </a:pPr>
              <a:endParaRPr/>
            </a:p>
          </p:txBody>
        </p:sp>
        <p:sp>
          <p:nvSpPr>
            <p:cNvPr id="9" name="TextBox 9"/>
            <p:cNvSpPr txBox="1"/>
            <p:nvPr/>
          </p:nvSpPr>
          <p:spPr>
            <a:xfrm>
              <a:off x="6842054" y="3301666"/>
              <a:ext cx="3329578" cy="568435"/>
            </a:xfrm>
            <a:prstGeom prst="rect">
              <a:avLst/>
            </a:prstGeom>
          </p:spPr>
          <p:txBody>
            <a:bodyPr lIns="0" tIns="0" rIns="0" bIns="0" rtlCol="0" anchor="t">
              <a:spAutoFit/>
            </a:bodyPr>
            <a:lstStyle/>
            <a:p>
              <a:pPr algn="ctr">
                <a:lnSpc>
                  <a:spcPts val="3522"/>
                </a:lnSpc>
                <a:spcBef>
                  <a:spcPct val="0"/>
                </a:spcBef>
              </a:pPr>
              <a:endParaRPr/>
            </a:p>
          </p:txBody>
        </p:sp>
        <p:sp>
          <p:nvSpPr>
            <p:cNvPr id="10" name="Freeform 10"/>
            <p:cNvSpPr/>
            <p:nvPr/>
          </p:nvSpPr>
          <p:spPr>
            <a:xfrm>
              <a:off x="0" y="761676"/>
              <a:ext cx="6041498" cy="2443755"/>
            </a:xfrm>
            <a:custGeom>
              <a:avLst/>
              <a:gdLst/>
              <a:ahLst/>
              <a:cxnLst/>
              <a:rect l="l" t="t" r="r" b="b"/>
              <a:pathLst>
                <a:path w="6041498" h="2443755">
                  <a:moveTo>
                    <a:pt x="0" y="0"/>
                  </a:moveTo>
                  <a:lnTo>
                    <a:pt x="6041498" y="0"/>
                  </a:lnTo>
                  <a:lnTo>
                    <a:pt x="6041498" y="2443755"/>
                  </a:lnTo>
                  <a:lnTo>
                    <a:pt x="0" y="2443755"/>
                  </a:lnTo>
                  <a:lnTo>
                    <a:pt x="0" y="0"/>
                  </a:lnTo>
                  <a:close/>
                </a:path>
              </a:pathLst>
            </a:custGeom>
            <a:blipFill>
              <a:blip r:embed="rId5"/>
              <a:stretch>
                <a:fillRect t="-1291" r="-52540" b="-3600"/>
              </a:stretch>
            </a:blipFill>
          </p:spPr>
          <p:txBody>
            <a:bodyPr/>
            <a:lstStyle/>
            <a:p>
              <a:endParaRPr lang="fr-F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8834" y="0"/>
            <a:ext cx="18516834" cy="10457849"/>
            <a:chOff x="0" y="0"/>
            <a:chExt cx="4876862" cy="2754331"/>
          </a:xfrm>
        </p:grpSpPr>
        <p:sp>
          <p:nvSpPr>
            <p:cNvPr id="3" name="Freeform 3"/>
            <p:cNvSpPr/>
            <p:nvPr/>
          </p:nvSpPr>
          <p:spPr>
            <a:xfrm>
              <a:off x="0" y="0"/>
              <a:ext cx="4876862" cy="2754331"/>
            </a:xfrm>
            <a:custGeom>
              <a:avLst/>
              <a:gdLst/>
              <a:ahLst/>
              <a:cxnLst/>
              <a:rect l="l" t="t" r="r" b="b"/>
              <a:pathLst>
                <a:path w="4876862" h="2754331">
                  <a:moveTo>
                    <a:pt x="0" y="0"/>
                  </a:moveTo>
                  <a:lnTo>
                    <a:pt x="4876862" y="0"/>
                  </a:lnTo>
                  <a:lnTo>
                    <a:pt x="4876862" y="2754331"/>
                  </a:lnTo>
                  <a:lnTo>
                    <a:pt x="0" y="2754331"/>
                  </a:lnTo>
                  <a:close/>
                </a:path>
              </a:pathLst>
            </a:custGeom>
            <a:solidFill>
              <a:srgbClr val="194185"/>
            </a:solidFill>
          </p:spPr>
          <p:txBody>
            <a:bodyPr/>
            <a:lstStyle/>
            <a:p>
              <a:endParaRPr lang="fr-FR"/>
            </a:p>
          </p:txBody>
        </p:sp>
        <p:sp>
          <p:nvSpPr>
            <p:cNvPr id="4" name="TextBox 4"/>
            <p:cNvSpPr txBox="1"/>
            <p:nvPr/>
          </p:nvSpPr>
          <p:spPr>
            <a:xfrm>
              <a:off x="0" y="-38100"/>
              <a:ext cx="4876862" cy="27924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089268" y="4011330"/>
            <a:ext cx="15878993" cy="2187539"/>
          </a:xfrm>
          <a:prstGeom prst="rect">
            <a:avLst/>
          </a:prstGeom>
        </p:spPr>
        <p:txBody>
          <a:bodyPr lIns="0" tIns="0" rIns="0" bIns="0" rtlCol="0" anchor="t">
            <a:spAutoFit/>
          </a:bodyPr>
          <a:lstStyle/>
          <a:p>
            <a:pPr algn="l">
              <a:lnSpc>
                <a:spcPts val="17842"/>
              </a:lnSpc>
            </a:pPr>
            <a:r>
              <a:rPr lang="en-US" sz="12744">
                <a:solidFill>
                  <a:srgbClr val="FFFFFF"/>
                </a:solidFill>
                <a:latin typeface="Anton"/>
                <a:ea typeface="Anton"/>
                <a:cs typeface="Anton"/>
                <a:sym typeface="Anton"/>
              </a:rPr>
              <a:t>III. DISTRICT 1730</a:t>
            </a:r>
          </a:p>
        </p:txBody>
      </p:sp>
      <p:sp>
        <p:nvSpPr>
          <p:cNvPr id="6" name="Freeform 6"/>
          <p:cNvSpPr/>
          <p:nvPr/>
        </p:nvSpPr>
        <p:spPr>
          <a:xfrm>
            <a:off x="9997930" y="-475332"/>
            <a:ext cx="8154100" cy="3229460"/>
          </a:xfrm>
          <a:custGeom>
            <a:avLst/>
            <a:gdLst/>
            <a:ahLst/>
            <a:cxnLst/>
            <a:rect l="l" t="t" r="r" b="b"/>
            <a:pathLst>
              <a:path w="8154100" h="3229460">
                <a:moveTo>
                  <a:pt x="0" y="0"/>
                </a:moveTo>
                <a:lnTo>
                  <a:pt x="8154100" y="0"/>
                </a:lnTo>
                <a:lnTo>
                  <a:pt x="8154100" y="3229461"/>
                </a:lnTo>
                <a:lnTo>
                  <a:pt x="0" y="3229461"/>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488880" y="4261943"/>
            <a:ext cx="6226414" cy="5349409"/>
          </a:xfrm>
          <a:custGeom>
            <a:avLst/>
            <a:gdLst/>
            <a:ahLst/>
            <a:cxnLst/>
            <a:rect l="l" t="t" r="r" b="b"/>
            <a:pathLst>
              <a:path w="6226414" h="5349409">
                <a:moveTo>
                  <a:pt x="0" y="0"/>
                </a:moveTo>
                <a:lnTo>
                  <a:pt x="6226415" y="0"/>
                </a:lnTo>
                <a:lnTo>
                  <a:pt x="6226415" y="5349408"/>
                </a:lnTo>
                <a:lnTo>
                  <a:pt x="0" y="5349408"/>
                </a:lnTo>
                <a:lnTo>
                  <a:pt x="0" y="0"/>
                </a:lnTo>
                <a:close/>
              </a:path>
            </a:pathLst>
          </a:custGeom>
          <a:blipFill>
            <a:blip r:embed="rId2"/>
            <a:stretch>
              <a:fillRect t="-4116"/>
            </a:stretch>
          </a:blipFill>
        </p:spPr>
        <p:txBody>
          <a:bodyPr/>
          <a:lstStyle/>
          <a:p>
            <a:endParaRPr lang="fr-FR"/>
          </a:p>
        </p:txBody>
      </p:sp>
      <p:sp>
        <p:nvSpPr>
          <p:cNvPr id="3" name="Freeform 3"/>
          <p:cNvSpPr/>
          <p:nvPr/>
        </p:nvSpPr>
        <p:spPr>
          <a:xfrm>
            <a:off x="1375365" y="4001864"/>
            <a:ext cx="7452381" cy="5256436"/>
          </a:xfrm>
          <a:custGeom>
            <a:avLst/>
            <a:gdLst/>
            <a:ahLst/>
            <a:cxnLst/>
            <a:rect l="l" t="t" r="r" b="b"/>
            <a:pathLst>
              <a:path w="7452381" h="5256436">
                <a:moveTo>
                  <a:pt x="0" y="0"/>
                </a:moveTo>
                <a:lnTo>
                  <a:pt x="7452380" y="0"/>
                </a:lnTo>
                <a:lnTo>
                  <a:pt x="7452380" y="5256436"/>
                </a:lnTo>
                <a:lnTo>
                  <a:pt x="0" y="5256436"/>
                </a:lnTo>
                <a:lnTo>
                  <a:pt x="0" y="0"/>
                </a:lnTo>
                <a:close/>
              </a:path>
            </a:pathLst>
          </a:custGeom>
          <a:blipFill>
            <a:blip r:embed="rId3"/>
            <a:stretch>
              <a:fillRect/>
            </a:stretch>
          </a:blipFill>
        </p:spPr>
        <p:txBody>
          <a:bodyPr/>
          <a:lstStyle/>
          <a:p>
            <a:endParaRPr lang="fr-FR"/>
          </a:p>
        </p:txBody>
      </p:sp>
      <p:sp>
        <p:nvSpPr>
          <p:cNvPr id="4" name="TextBox 4"/>
          <p:cNvSpPr txBox="1"/>
          <p:nvPr/>
        </p:nvSpPr>
        <p:spPr>
          <a:xfrm>
            <a:off x="4269104" y="564468"/>
            <a:ext cx="17583589" cy="1023066"/>
          </a:xfrm>
          <a:prstGeom prst="rect">
            <a:avLst/>
          </a:prstGeom>
        </p:spPr>
        <p:txBody>
          <a:bodyPr lIns="0" tIns="0" rIns="0" bIns="0" rtlCol="0" anchor="t">
            <a:spAutoFit/>
          </a:bodyPr>
          <a:lstStyle/>
          <a:p>
            <a:pPr algn="l">
              <a:lnSpc>
                <a:spcPts val="8185"/>
              </a:lnSpc>
              <a:spcBef>
                <a:spcPct val="0"/>
              </a:spcBef>
            </a:pPr>
            <a:r>
              <a:rPr lang="en-US" sz="5846">
                <a:solidFill>
                  <a:srgbClr val="24458A"/>
                </a:solidFill>
                <a:latin typeface="Another Shabby"/>
                <a:ea typeface="Another Shabby"/>
                <a:cs typeface="Another Shabby"/>
                <a:sym typeface="Another Shabby"/>
              </a:rPr>
              <a:t>GÉNÉRALITÉS DISTRICT 1730</a:t>
            </a:r>
          </a:p>
        </p:txBody>
      </p:sp>
      <p:sp>
        <p:nvSpPr>
          <p:cNvPr id="5" name="TextBox 5"/>
          <p:cNvSpPr txBox="1"/>
          <p:nvPr/>
        </p:nvSpPr>
        <p:spPr>
          <a:xfrm>
            <a:off x="5700569" y="2082834"/>
            <a:ext cx="6592252" cy="1362711"/>
          </a:xfrm>
          <a:prstGeom prst="rect">
            <a:avLst/>
          </a:prstGeom>
        </p:spPr>
        <p:txBody>
          <a:bodyPr lIns="0" tIns="0" rIns="0" bIns="0" rtlCol="0" anchor="t">
            <a:spAutoFit/>
          </a:bodyPr>
          <a:lstStyle/>
          <a:p>
            <a:pPr marL="561336" lvl="1" indent="-280668" algn="l">
              <a:lnSpc>
                <a:spcPts val="3639"/>
              </a:lnSpc>
              <a:buFont typeface="Arial"/>
              <a:buChar char="•"/>
            </a:pPr>
            <a:r>
              <a:rPr lang="en-US" sz="2599" b="1">
                <a:solidFill>
                  <a:srgbClr val="24458A"/>
                </a:solidFill>
                <a:latin typeface="Open Sans 1 Bold"/>
                <a:ea typeface="Open Sans 1 Bold"/>
                <a:cs typeface="Open Sans 1 Bold"/>
                <a:sym typeface="Open Sans 1 Bold"/>
              </a:rPr>
              <a:t>Alpes-Maritimes, Corse, Monaco, Var</a:t>
            </a:r>
          </a:p>
          <a:p>
            <a:pPr marL="561336" lvl="1" indent="-280668" algn="l">
              <a:lnSpc>
                <a:spcPts val="3639"/>
              </a:lnSpc>
              <a:buFont typeface="Arial"/>
              <a:buChar char="•"/>
            </a:pPr>
            <a:r>
              <a:rPr lang="en-US" sz="2599" b="1">
                <a:solidFill>
                  <a:srgbClr val="24458A"/>
                </a:solidFill>
                <a:latin typeface="Open Sans 1 Bold"/>
                <a:ea typeface="Open Sans 1 Bold"/>
                <a:cs typeface="Open Sans 1 Bold"/>
                <a:sym typeface="Open Sans 1 Bold"/>
              </a:rPr>
              <a:t>68 clubs (dont 5 rotaracts)</a:t>
            </a:r>
          </a:p>
          <a:p>
            <a:pPr marL="561336" lvl="1" indent="-280668" algn="l">
              <a:lnSpc>
                <a:spcPts val="3639"/>
              </a:lnSpc>
              <a:buFont typeface="Arial"/>
              <a:buChar char="•"/>
            </a:pPr>
            <a:r>
              <a:rPr lang="en-US" sz="2599" b="1">
                <a:solidFill>
                  <a:srgbClr val="24458A"/>
                </a:solidFill>
                <a:latin typeface="Open Sans 1 Bold"/>
                <a:ea typeface="Open Sans 1 Bold"/>
                <a:cs typeface="Open Sans 1 Bold"/>
                <a:sym typeface="Open Sans 1 Bold"/>
              </a:rPr>
              <a:t>1375 membres au 1er janvier 2026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849"/>
            <a:ext cx="18516834" cy="10457849"/>
            <a:chOff x="0" y="0"/>
            <a:chExt cx="4876862" cy="2754331"/>
          </a:xfrm>
        </p:grpSpPr>
        <p:sp>
          <p:nvSpPr>
            <p:cNvPr id="3" name="Freeform 3"/>
            <p:cNvSpPr/>
            <p:nvPr/>
          </p:nvSpPr>
          <p:spPr>
            <a:xfrm>
              <a:off x="0" y="0"/>
              <a:ext cx="4876862" cy="2754331"/>
            </a:xfrm>
            <a:custGeom>
              <a:avLst/>
              <a:gdLst/>
              <a:ahLst/>
              <a:cxnLst/>
              <a:rect l="l" t="t" r="r" b="b"/>
              <a:pathLst>
                <a:path w="4876862" h="2754331">
                  <a:moveTo>
                    <a:pt x="0" y="0"/>
                  </a:moveTo>
                  <a:lnTo>
                    <a:pt x="4876862" y="0"/>
                  </a:lnTo>
                  <a:lnTo>
                    <a:pt x="4876862" y="2754331"/>
                  </a:lnTo>
                  <a:lnTo>
                    <a:pt x="0" y="2754331"/>
                  </a:lnTo>
                  <a:close/>
                </a:path>
              </a:pathLst>
            </a:custGeom>
            <a:solidFill>
              <a:srgbClr val="194185"/>
            </a:solidFill>
          </p:spPr>
          <p:txBody>
            <a:bodyPr/>
            <a:lstStyle/>
            <a:p>
              <a:endParaRPr lang="fr-FR"/>
            </a:p>
          </p:txBody>
        </p:sp>
        <p:sp>
          <p:nvSpPr>
            <p:cNvPr id="4" name="TextBox 4"/>
            <p:cNvSpPr txBox="1"/>
            <p:nvPr/>
          </p:nvSpPr>
          <p:spPr>
            <a:xfrm>
              <a:off x="0" y="-38100"/>
              <a:ext cx="4876862" cy="279243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98493" y="3120961"/>
            <a:ext cx="19087782" cy="4438787"/>
          </a:xfrm>
          <a:prstGeom prst="rect">
            <a:avLst/>
          </a:prstGeom>
        </p:spPr>
        <p:txBody>
          <a:bodyPr lIns="0" tIns="0" rIns="0" bIns="0" rtlCol="0" anchor="t">
            <a:spAutoFit/>
          </a:bodyPr>
          <a:lstStyle/>
          <a:p>
            <a:pPr algn="ctr">
              <a:lnSpc>
                <a:spcPts val="17842"/>
              </a:lnSpc>
            </a:pPr>
            <a:r>
              <a:rPr lang="en-US" sz="12744">
                <a:solidFill>
                  <a:srgbClr val="FFFFFF"/>
                </a:solidFill>
                <a:latin typeface="Anton"/>
                <a:ea typeface="Anton"/>
                <a:cs typeface="Anton"/>
                <a:sym typeface="Anton"/>
              </a:rPr>
              <a:t>IV. ROTARY BEAULIEU</a:t>
            </a:r>
          </a:p>
          <a:p>
            <a:pPr algn="ctr">
              <a:lnSpc>
                <a:spcPts val="17842"/>
              </a:lnSpc>
            </a:pPr>
            <a:r>
              <a:rPr lang="en-US" sz="12744">
                <a:solidFill>
                  <a:srgbClr val="FFFFFF"/>
                </a:solidFill>
                <a:latin typeface="Anton"/>
                <a:ea typeface="Anton"/>
                <a:cs typeface="Anton"/>
                <a:sym typeface="Anton"/>
              </a:rPr>
              <a:t>CÔTE D’AZUR</a:t>
            </a:r>
          </a:p>
        </p:txBody>
      </p:sp>
      <p:sp>
        <p:nvSpPr>
          <p:cNvPr id="6" name="Freeform 6"/>
          <p:cNvSpPr/>
          <p:nvPr/>
        </p:nvSpPr>
        <p:spPr>
          <a:xfrm>
            <a:off x="9997930" y="-475332"/>
            <a:ext cx="8154100" cy="3229460"/>
          </a:xfrm>
          <a:custGeom>
            <a:avLst/>
            <a:gdLst/>
            <a:ahLst/>
            <a:cxnLst/>
            <a:rect l="l" t="t" r="r" b="b"/>
            <a:pathLst>
              <a:path w="8154100" h="3229460">
                <a:moveTo>
                  <a:pt x="0" y="0"/>
                </a:moveTo>
                <a:lnTo>
                  <a:pt x="8154100" y="0"/>
                </a:lnTo>
                <a:lnTo>
                  <a:pt x="8154100" y="3229461"/>
                </a:lnTo>
                <a:lnTo>
                  <a:pt x="0" y="3229461"/>
                </a:lnTo>
                <a:lnTo>
                  <a:pt x="0" y="0"/>
                </a:lnTo>
                <a:close/>
              </a:path>
            </a:pathLst>
          </a:custGeom>
          <a:blipFill>
            <a:blip r:embed="rId2"/>
            <a:stretch>
              <a:fillRect/>
            </a:stretch>
          </a:blipFill>
        </p:spPr>
        <p:txBody>
          <a:bodyPr/>
          <a:lstStyle/>
          <a:p>
            <a:endParaRPr lang="fr-F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1282252"/>
            <a:ext cx="5835110" cy="7502284"/>
          </a:xfrm>
          <a:custGeom>
            <a:avLst/>
            <a:gdLst/>
            <a:ahLst/>
            <a:cxnLst/>
            <a:rect l="l" t="t" r="r" b="b"/>
            <a:pathLst>
              <a:path w="5835110" h="7502284">
                <a:moveTo>
                  <a:pt x="0" y="0"/>
                </a:moveTo>
                <a:lnTo>
                  <a:pt x="5835110" y="0"/>
                </a:lnTo>
                <a:lnTo>
                  <a:pt x="5835110" y="7502285"/>
                </a:lnTo>
                <a:lnTo>
                  <a:pt x="0" y="7502285"/>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7167363" y="2066401"/>
            <a:ext cx="10328616" cy="21748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Date de création du club : 1958 (bientôt 70 ans !!!)</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Club jumelé : Genova Sud Ouest</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Clubs contacts en Tunisie, Liban et Italie</a:t>
            </a:r>
          </a:p>
          <a:p>
            <a:pPr marL="539749" lvl="1" indent="-269875" algn="l">
              <a:lnSpc>
                <a:spcPts val="3499"/>
              </a:lnSpc>
              <a:buFont typeface="Arial"/>
              <a:buChar char="•"/>
            </a:pPr>
            <a:r>
              <a:rPr lang="en-US" sz="2499" b="1">
                <a:solidFill>
                  <a:srgbClr val="194185"/>
                </a:solidFill>
                <a:latin typeface="Open Sans 2 Bold"/>
                <a:ea typeface="Open Sans 2 Bold"/>
                <a:cs typeface="Open Sans 2 Bold"/>
                <a:sym typeface="Open Sans 2 Bold"/>
              </a:rPr>
              <a:t>Adresse du siège : </a:t>
            </a:r>
            <a:r>
              <a:rPr lang="en-US" sz="2499">
                <a:solidFill>
                  <a:srgbClr val="194185"/>
                </a:solidFill>
                <a:latin typeface="Open Sans 2"/>
                <a:ea typeface="Open Sans 2"/>
                <a:cs typeface="Open Sans 2"/>
                <a:sym typeface="Open Sans 2"/>
              </a:rPr>
              <a:t>Hôtel ROYAL RIVIERA. 3, avenue Jean Monnet – 06230 Saint-Jean-Cap-Ferrat. Tél. 04 93 76 31 00 </a:t>
            </a:r>
          </a:p>
        </p:txBody>
      </p:sp>
      <p:sp>
        <p:nvSpPr>
          <p:cNvPr id="4" name="TextBox 4"/>
          <p:cNvSpPr txBox="1"/>
          <p:nvPr/>
        </p:nvSpPr>
        <p:spPr>
          <a:xfrm>
            <a:off x="5047160" y="450492"/>
            <a:ext cx="17583589" cy="1023066"/>
          </a:xfrm>
          <a:prstGeom prst="rect">
            <a:avLst/>
          </a:prstGeom>
        </p:spPr>
        <p:txBody>
          <a:bodyPr lIns="0" tIns="0" rIns="0" bIns="0" rtlCol="0" anchor="t">
            <a:spAutoFit/>
          </a:bodyPr>
          <a:lstStyle/>
          <a:p>
            <a:pPr algn="l">
              <a:lnSpc>
                <a:spcPts val="8185"/>
              </a:lnSpc>
              <a:spcBef>
                <a:spcPct val="0"/>
              </a:spcBef>
            </a:pPr>
            <a:r>
              <a:rPr lang="en-US" sz="5846">
                <a:solidFill>
                  <a:srgbClr val="24458A"/>
                </a:solidFill>
                <a:latin typeface="Another Shabby"/>
                <a:ea typeface="Another Shabby"/>
                <a:cs typeface="Another Shabby"/>
                <a:sym typeface="Another Shabby"/>
              </a:rPr>
              <a:t>GÉNÉRALITÉS CLUB</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160271"/>
            <a:ext cx="18288000" cy="8307199"/>
          </a:xfrm>
          <a:custGeom>
            <a:avLst/>
            <a:gdLst/>
            <a:ahLst/>
            <a:cxnLst/>
            <a:rect l="l" t="t" r="r" b="b"/>
            <a:pathLst>
              <a:path w="18288000" h="8307199">
                <a:moveTo>
                  <a:pt x="0" y="0"/>
                </a:moveTo>
                <a:lnTo>
                  <a:pt x="18288000" y="0"/>
                </a:lnTo>
                <a:lnTo>
                  <a:pt x="18288000" y="8307200"/>
                </a:lnTo>
                <a:lnTo>
                  <a:pt x="0" y="8307200"/>
                </a:lnTo>
                <a:lnTo>
                  <a:pt x="0" y="0"/>
                </a:lnTo>
                <a:close/>
              </a:path>
            </a:pathLst>
          </a:custGeom>
          <a:blipFill>
            <a:blip r:embed="rId2"/>
            <a:stretch>
              <a:fillRect t="-32279" b="-32279"/>
            </a:stretch>
          </a:blipFill>
        </p:spPr>
        <p:txBody>
          <a:bodyPr/>
          <a:lstStyle/>
          <a:p>
            <a:endParaRPr lang="fr-FR"/>
          </a:p>
        </p:txBody>
      </p:sp>
      <p:sp>
        <p:nvSpPr>
          <p:cNvPr id="3" name="TextBox 3"/>
          <p:cNvSpPr txBox="1"/>
          <p:nvPr/>
        </p:nvSpPr>
        <p:spPr>
          <a:xfrm>
            <a:off x="5181103" y="280719"/>
            <a:ext cx="17583589" cy="1027828"/>
          </a:xfrm>
          <a:prstGeom prst="rect">
            <a:avLst/>
          </a:prstGeom>
        </p:spPr>
        <p:txBody>
          <a:bodyPr lIns="0" tIns="0" rIns="0" bIns="0" rtlCol="0" anchor="t">
            <a:spAutoFit/>
          </a:bodyPr>
          <a:lstStyle/>
          <a:p>
            <a:pPr algn="l">
              <a:lnSpc>
                <a:spcPts val="8185"/>
              </a:lnSpc>
              <a:spcBef>
                <a:spcPct val="0"/>
              </a:spcBef>
            </a:pPr>
            <a:r>
              <a:rPr lang="en-US" sz="5846" b="1" dirty="0">
                <a:solidFill>
                  <a:srgbClr val="24458A"/>
                </a:solidFill>
                <a:latin typeface="Another Shabby Bold"/>
                <a:ea typeface="Another Shabby Bold"/>
                <a:cs typeface="Another Shabby Bold"/>
                <a:sym typeface="Another Shabby Bold"/>
              </a:rPr>
              <a:t>EFFECTIF DU CLUB</a:t>
            </a:r>
          </a:p>
        </p:txBody>
      </p:sp>
      <p:sp>
        <p:nvSpPr>
          <p:cNvPr id="4" name="TextBox 4"/>
          <p:cNvSpPr txBox="1"/>
          <p:nvPr/>
        </p:nvSpPr>
        <p:spPr>
          <a:xfrm>
            <a:off x="3886200" y="1304197"/>
            <a:ext cx="10711180" cy="860425"/>
          </a:xfrm>
          <a:prstGeom prst="rect">
            <a:avLst/>
          </a:prstGeom>
        </p:spPr>
        <p:txBody>
          <a:bodyPr lIns="0" tIns="0" rIns="0" bIns="0" rtlCol="0" anchor="t">
            <a:spAutoFit/>
          </a:bodyPr>
          <a:lstStyle/>
          <a:p>
            <a:pPr algn="ctr">
              <a:lnSpc>
                <a:spcPts val="3499"/>
              </a:lnSpc>
              <a:spcBef>
                <a:spcPct val="0"/>
              </a:spcBef>
            </a:pPr>
            <a:r>
              <a:rPr lang="en-US" sz="2499" b="1" dirty="0">
                <a:solidFill>
                  <a:srgbClr val="24458A"/>
                </a:solidFill>
                <a:latin typeface="Open Sans 2 Bold"/>
                <a:ea typeface="Open Sans 2 Bold"/>
                <a:cs typeface="Open Sans 2 Bold"/>
                <a:sym typeface="Open Sans 2 Bold"/>
              </a:rPr>
              <a:t>36 MEMBRES AU 31 DÉCEMBRE 2025, SOIT 15 FEMMES ET 21 HOMMES</a:t>
            </a:r>
          </a:p>
          <a:p>
            <a:pPr algn="ctr">
              <a:lnSpc>
                <a:spcPts val="3499"/>
              </a:lnSpc>
              <a:spcBef>
                <a:spcPct val="0"/>
              </a:spcBef>
            </a:pPr>
            <a:endParaRPr lang="en-US" sz="2499" b="1" dirty="0">
              <a:solidFill>
                <a:srgbClr val="24458A"/>
              </a:solidFill>
              <a:latin typeface="Open Sans 2 Bold"/>
              <a:ea typeface="Open Sans 2 Bold"/>
              <a:cs typeface="Open Sans 2 Bold"/>
              <a:sym typeface="Open Sans 2 Bo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2915" y="2087242"/>
            <a:ext cx="14238521" cy="6425133"/>
          </a:xfrm>
          <a:custGeom>
            <a:avLst/>
            <a:gdLst/>
            <a:ahLst/>
            <a:cxnLst/>
            <a:rect l="l" t="t" r="r" b="b"/>
            <a:pathLst>
              <a:path w="14238521" h="6425133">
                <a:moveTo>
                  <a:pt x="0" y="0"/>
                </a:moveTo>
                <a:lnTo>
                  <a:pt x="14238521" y="0"/>
                </a:lnTo>
                <a:lnTo>
                  <a:pt x="14238521" y="6425132"/>
                </a:lnTo>
                <a:lnTo>
                  <a:pt x="0" y="6425132"/>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5999642" y="448111"/>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 COMITÉ</a:t>
            </a:r>
          </a:p>
        </p:txBody>
      </p:sp>
      <p:sp>
        <p:nvSpPr>
          <p:cNvPr id="4" name="TextBox 4"/>
          <p:cNvSpPr txBox="1"/>
          <p:nvPr/>
        </p:nvSpPr>
        <p:spPr>
          <a:xfrm>
            <a:off x="2352239" y="1304860"/>
            <a:ext cx="12530138" cy="1298575"/>
          </a:xfrm>
          <a:prstGeom prst="rect">
            <a:avLst/>
          </a:prstGeom>
        </p:spPr>
        <p:txBody>
          <a:bodyPr lIns="0" tIns="0" rIns="0" bIns="0" rtlCol="0" anchor="t">
            <a:spAutoFit/>
          </a:bodyPr>
          <a:lstStyle/>
          <a:p>
            <a:pPr algn="ctr">
              <a:lnSpc>
                <a:spcPts val="3499"/>
              </a:lnSpc>
              <a:spcBef>
                <a:spcPct val="0"/>
              </a:spcBef>
            </a:pPr>
            <a:r>
              <a:rPr lang="en-US" sz="2499" b="1">
                <a:solidFill>
                  <a:srgbClr val="24458A"/>
                </a:solidFill>
                <a:latin typeface="Open Sans 2 Bold"/>
                <a:ea typeface="Open Sans 2 Bold"/>
                <a:cs typeface="Open Sans 2 Bold"/>
                <a:sym typeface="Open Sans 2 Bold"/>
              </a:rPr>
              <a:t>PASSATION LE 18 JUIN 2025 ENTRE MASSIMO SIMONCELLI ET ISABELLE GIANTON</a:t>
            </a:r>
          </a:p>
          <a:p>
            <a:pPr algn="ctr">
              <a:lnSpc>
                <a:spcPts val="3499"/>
              </a:lnSpc>
              <a:spcBef>
                <a:spcPct val="0"/>
              </a:spcBef>
            </a:pPr>
            <a:endParaRPr lang="en-US" sz="2499" b="1">
              <a:solidFill>
                <a:srgbClr val="24458A"/>
              </a:solidFill>
              <a:latin typeface="Open Sans 2 Bold"/>
              <a:ea typeface="Open Sans 2 Bold"/>
              <a:cs typeface="Open Sans 2 Bold"/>
              <a:sym typeface="Open Sans 2 Bold"/>
            </a:endParaRPr>
          </a:p>
          <a:p>
            <a:pPr algn="ctr">
              <a:lnSpc>
                <a:spcPts val="3499"/>
              </a:lnSpc>
              <a:spcBef>
                <a:spcPct val="0"/>
              </a:spcBef>
            </a:pPr>
            <a:endParaRPr lang="en-US" sz="2499" b="1">
              <a:solidFill>
                <a:srgbClr val="24458A"/>
              </a:solidFill>
              <a:latin typeface="Open Sans 2 Bold"/>
              <a:ea typeface="Open Sans 2 Bold"/>
              <a:cs typeface="Open Sans 2 Bold"/>
              <a:sym typeface="Open Sans 2 Bold"/>
            </a:endParaRPr>
          </a:p>
        </p:txBody>
      </p:sp>
      <p:sp>
        <p:nvSpPr>
          <p:cNvPr id="5" name="TextBox 5"/>
          <p:cNvSpPr txBox="1"/>
          <p:nvPr/>
        </p:nvSpPr>
        <p:spPr>
          <a:xfrm>
            <a:off x="5695684" y="7002459"/>
            <a:ext cx="10516235" cy="2663550"/>
          </a:xfrm>
          <a:prstGeom prst="rect">
            <a:avLst/>
          </a:prstGeom>
        </p:spPr>
        <p:txBody>
          <a:bodyPr lIns="0" tIns="0" rIns="0" bIns="0" rtlCol="0" anchor="t">
            <a:spAutoFit/>
          </a:bodyPr>
          <a:lstStyle/>
          <a:p>
            <a:pPr marL="539749" lvl="1" indent="-269875" algn="l">
              <a:lnSpc>
                <a:spcPts val="3499"/>
              </a:lnSpc>
              <a:buFont typeface="Arial"/>
              <a:buChar char="•"/>
            </a:pPr>
            <a:r>
              <a:rPr lang="en-US" sz="2499" b="1" dirty="0">
                <a:solidFill>
                  <a:srgbClr val="24458A"/>
                </a:solidFill>
                <a:latin typeface="Open Sans 2 Bold"/>
                <a:ea typeface="Open Sans 2 Bold"/>
                <a:cs typeface="Open Sans 2 Bold"/>
                <a:sym typeface="Open Sans 2 Bold"/>
              </a:rPr>
              <a:t>SECRÉTAIRES : MARISOL ESPINOSA RICHARDS - THIERRY DEBIEZ, </a:t>
            </a:r>
          </a:p>
          <a:p>
            <a:pPr marL="539749" lvl="1" indent="-269875" algn="l">
              <a:lnSpc>
                <a:spcPts val="3499"/>
              </a:lnSpc>
              <a:buFont typeface="Arial"/>
              <a:buChar char="•"/>
            </a:pPr>
            <a:r>
              <a:rPr lang="en-US" sz="2499" b="1" dirty="0">
                <a:solidFill>
                  <a:srgbClr val="24458A"/>
                </a:solidFill>
                <a:latin typeface="Open Sans 2 Bold"/>
                <a:ea typeface="Open Sans 2 Bold"/>
                <a:cs typeface="Open Sans 2 Bold"/>
                <a:sym typeface="Open Sans 2 Bold"/>
              </a:rPr>
              <a:t>PROTOCOLES : TANIA CASERTA - OLIVIA CAVALLO,</a:t>
            </a:r>
          </a:p>
          <a:p>
            <a:pPr marL="539749" lvl="1" indent="-269875" algn="l">
              <a:lnSpc>
                <a:spcPts val="3499"/>
              </a:lnSpc>
              <a:buFont typeface="Arial"/>
              <a:buChar char="•"/>
            </a:pPr>
            <a:r>
              <a:rPr lang="en-US" sz="2499" b="1" dirty="0">
                <a:solidFill>
                  <a:srgbClr val="24458A"/>
                </a:solidFill>
                <a:latin typeface="Open Sans 2 Bold"/>
                <a:ea typeface="Open Sans 2 Bold"/>
                <a:cs typeface="Open Sans 2 Bold"/>
                <a:sym typeface="Open Sans 2 Bold"/>
              </a:rPr>
              <a:t>TRÉSORIERS : STÉPHANE CUZZOCREA - GUILLAUME RAMEY,</a:t>
            </a:r>
          </a:p>
          <a:p>
            <a:pPr marL="539749" lvl="1" indent="-269875" algn="l">
              <a:lnSpc>
                <a:spcPts val="3499"/>
              </a:lnSpc>
              <a:buFont typeface="Arial"/>
              <a:buChar char="•"/>
            </a:pPr>
            <a:r>
              <a:rPr lang="en-US" sz="2499" b="1" dirty="0">
                <a:solidFill>
                  <a:srgbClr val="24458A"/>
                </a:solidFill>
                <a:latin typeface="Open Sans 2 Bold"/>
                <a:ea typeface="Open Sans 2 Bold"/>
                <a:cs typeface="Open Sans 2 Bold"/>
                <a:sym typeface="Open Sans 2 Bold"/>
              </a:rPr>
              <a:t>PAST PRÉSIDENT 2024-2025 : MASSIMO SIMONCELLI</a:t>
            </a:r>
          </a:p>
          <a:p>
            <a:pPr marL="539749" lvl="1" indent="-269875" algn="l">
              <a:lnSpc>
                <a:spcPts val="3499"/>
              </a:lnSpc>
              <a:buFont typeface="Arial"/>
              <a:buChar char="•"/>
            </a:pPr>
            <a:r>
              <a:rPr lang="en-US" sz="2499" b="1" dirty="0">
                <a:solidFill>
                  <a:srgbClr val="24458A"/>
                </a:solidFill>
                <a:latin typeface="Open Sans 2 Bold"/>
                <a:ea typeface="Open Sans 2 Bold"/>
                <a:cs typeface="Open Sans 2 Bold"/>
                <a:sym typeface="Open Sans 2 Bold"/>
              </a:rPr>
              <a:t>PRÉSIDENTE 2026-2027 : AGNES DAUJON,</a:t>
            </a:r>
          </a:p>
          <a:p>
            <a:pPr marL="539749" lvl="1" indent="-269875" algn="l">
              <a:lnSpc>
                <a:spcPts val="3499"/>
              </a:lnSpc>
              <a:buFont typeface="Arial"/>
              <a:buChar char="•"/>
            </a:pPr>
            <a:r>
              <a:rPr lang="en-US" sz="2499" b="1" dirty="0">
                <a:solidFill>
                  <a:srgbClr val="24458A"/>
                </a:solidFill>
                <a:latin typeface="Open Sans 2 Bold"/>
                <a:ea typeface="Open Sans 2 Bold"/>
                <a:cs typeface="Open Sans 2 Bold"/>
                <a:sym typeface="Open Sans 2 Bold"/>
              </a:rPr>
              <a:t>PRÉSIDENTE 2027-2028 : OLIVIA CAVALLO.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16274" y="5975984"/>
            <a:ext cx="11301259" cy="3856555"/>
          </a:xfrm>
          <a:custGeom>
            <a:avLst/>
            <a:gdLst/>
            <a:ahLst/>
            <a:cxnLst/>
            <a:rect l="l" t="t" r="r" b="b"/>
            <a:pathLst>
              <a:path w="11301259" h="3856555">
                <a:moveTo>
                  <a:pt x="0" y="0"/>
                </a:moveTo>
                <a:lnTo>
                  <a:pt x="11301259" y="0"/>
                </a:lnTo>
                <a:lnTo>
                  <a:pt x="11301259" y="3856554"/>
                </a:lnTo>
                <a:lnTo>
                  <a:pt x="0" y="3856554"/>
                </a:lnTo>
                <a:lnTo>
                  <a:pt x="0" y="0"/>
                </a:lnTo>
                <a:close/>
              </a:path>
            </a:pathLst>
          </a:custGeom>
          <a:blipFill>
            <a:blip r:embed="rId2"/>
            <a:stretch>
              <a:fillRect/>
            </a:stretch>
          </a:blipFill>
        </p:spPr>
        <p:txBody>
          <a:bodyPr/>
          <a:lstStyle/>
          <a:p>
            <a:endParaRPr lang="fr-FR"/>
          </a:p>
        </p:txBody>
      </p:sp>
      <p:sp>
        <p:nvSpPr>
          <p:cNvPr id="3" name="Freeform 3"/>
          <p:cNvSpPr/>
          <p:nvPr/>
        </p:nvSpPr>
        <p:spPr>
          <a:xfrm>
            <a:off x="9288164" y="6059052"/>
            <a:ext cx="2729368" cy="3773486"/>
          </a:xfrm>
          <a:custGeom>
            <a:avLst/>
            <a:gdLst/>
            <a:ahLst/>
            <a:cxnLst/>
            <a:rect l="l" t="t" r="r" b="b"/>
            <a:pathLst>
              <a:path w="2729368" h="3773486">
                <a:moveTo>
                  <a:pt x="0" y="0"/>
                </a:moveTo>
                <a:lnTo>
                  <a:pt x="2729369" y="0"/>
                </a:lnTo>
                <a:lnTo>
                  <a:pt x="2729369" y="3773486"/>
                </a:lnTo>
                <a:lnTo>
                  <a:pt x="0" y="3773486"/>
                </a:lnTo>
                <a:lnTo>
                  <a:pt x="0" y="0"/>
                </a:lnTo>
                <a:close/>
              </a:path>
            </a:pathLst>
          </a:custGeom>
          <a:blipFill>
            <a:blip r:embed="rId3"/>
            <a:stretch>
              <a:fillRect t="-1147" b="-1147"/>
            </a:stretch>
          </a:blipFill>
        </p:spPr>
        <p:txBody>
          <a:bodyPr/>
          <a:lstStyle/>
          <a:p>
            <a:endParaRPr lang="fr-FR"/>
          </a:p>
        </p:txBody>
      </p:sp>
      <p:sp>
        <p:nvSpPr>
          <p:cNvPr id="4" name="Freeform 4"/>
          <p:cNvSpPr/>
          <p:nvPr/>
        </p:nvSpPr>
        <p:spPr>
          <a:xfrm>
            <a:off x="12259377" y="6143491"/>
            <a:ext cx="2776008" cy="3689047"/>
          </a:xfrm>
          <a:custGeom>
            <a:avLst/>
            <a:gdLst/>
            <a:ahLst/>
            <a:cxnLst/>
            <a:rect l="l" t="t" r="r" b="b"/>
            <a:pathLst>
              <a:path w="2776008" h="3689047">
                <a:moveTo>
                  <a:pt x="0" y="0"/>
                </a:moveTo>
                <a:lnTo>
                  <a:pt x="2776008" y="0"/>
                </a:lnTo>
                <a:lnTo>
                  <a:pt x="2776008" y="3689047"/>
                </a:lnTo>
                <a:lnTo>
                  <a:pt x="0" y="3689047"/>
                </a:lnTo>
                <a:lnTo>
                  <a:pt x="0" y="0"/>
                </a:lnTo>
                <a:close/>
              </a:path>
            </a:pathLst>
          </a:custGeom>
          <a:blipFill>
            <a:blip r:embed="rId4"/>
            <a:stretch>
              <a:fillRect/>
            </a:stretch>
          </a:blipFill>
        </p:spPr>
        <p:txBody>
          <a:bodyPr/>
          <a:lstStyle/>
          <a:p>
            <a:endParaRPr lang="fr-FR"/>
          </a:p>
        </p:txBody>
      </p:sp>
      <p:sp>
        <p:nvSpPr>
          <p:cNvPr id="5" name="Freeform 5"/>
          <p:cNvSpPr/>
          <p:nvPr/>
        </p:nvSpPr>
        <p:spPr>
          <a:xfrm>
            <a:off x="15273510" y="5987507"/>
            <a:ext cx="2770978" cy="3916577"/>
          </a:xfrm>
          <a:custGeom>
            <a:avLst/>
            <a:gdLst/>
            <a:ahLst/>
            <a:cxnLst/>
            <a:rect l="l" t="t" r="r" b="b"/>
            <a:pathLst>
              <a:path w="2770978" h="3916577">
                <a:moveTo>
                  <a:pt x="0" y="0"/>
                </a:moveTo>
                <a:lnTo>
                  <a:pt x="2770979" y="0"/>
                </a:lnTo>
                <a:lnTo>
                  <a:pt x="2770979" y="3916577"/>
                </a:lnTo>
                <a:lnTo>
                  <a:pt x="0" y="3916577"/>
                </a:lnTo>
                <a:lnTo>
                  <a:pt x="0" y="0"/>
                </a:lnTo>
                <a:close/>
              </a:path>
            </a:pathLst>
          </a:custGeom>
          <a:blipFill>
            <a:blip r:embed="rId5"/>
            <a:stretch>
              <a:fillRect/>
            </a:stretch>
          </a:blipFill>
        </p:spPr>
        <p:txBody>
          <a:bodyPr/>
          <a:lstStyle/>
          <a:p>
            <a:endParaRPr lang="fr-FR"/>
          </a:p>
        </p:txBody>
      </p:sp>
      <p:sp>
        <p:nvSpPr>
          <p:cNvPr id="6" name="Freeform 6"/>
          <p:cNvSpPr/>
          <p:nvPr/>
        </p:nvSpPr>
        <p:spPr>
          <a:xfrm>
            <a:off x="15344325" y="2203203"/>
            <a:ext cx="2519244" cy="3772780"/>
          </a:xfrm>
          <a:custGeom>
            <a:avLst/>
            <a:gdLst/>
            <a:ahLst/>
            <a:cxnLst/>
            <a:rect l="l" t="t" r="r" b="b"/>
            <a:pathLst>
              <a:path w="2519244" h="3772780">
                <a:moveTo>
                  <a:pt x="0" y="0"/>
                </a:moveTo>
                <a:lnTo>
                  <a:pt x="2519243" y="0"/>
                </a:lnTo>
                <a:lnTo>
                  <a:pt x="2519243" y="3772781"/>
                </a:lnTo>
                <a:lnTo>
                  <a:pt x="0" y="3772781"/>
                </a:lnTo>
                <a:lnTo>
                  <a:pt x="0" y="0"/>
                </a:lnTo>
                <a:close/>
              </a:path>
            </a:pathLst>
          </a:custGeom>
          <a:blipFill>
            <a:blip r:embed="rId6"/>
            <a:stretch>
              <a:fillRect/>
            </a:stretch>
          </a:blipFill>
        </p:spPr>
        <p:txBody>
          <a:bodyPr/>
          <a:lstStyle/>
          <a:p>
            <a:endParaRPr lang="fr-FR"/>
          </a:p>
        </p:txBody>
      </p:sp>
      <p:sp>
        <p:nvSpPr>
          <p:cNvPr id="7" name="Freeform 7"/>
          <p:cNvSpPr/>
          <p:nvPr/>
        </p:nvSpPr>
        <p:spPr>
          <a:xfrm>
            <a:off x="12147724" y="2203203"/>
            <a:ext cx="2887662" cy="3554045"/>
          </a:xfrm>
          <a:custGeom>
            <a:avLst/>
            <a:gdLst/>
            <a:ahLst/>
            <a:cxnLst/>
            <a:rect l="l" t="t" r="r" b="b"/>
            <a:pathLst>
              <a:path w="2887662" h="3554045">
                <a:moveTo>
                  <a:pt x="0" y="0"/>
                </a:moveTo>
                <a:lnTo>
                  <a:pt x="2887661" y="0"/>
                </a:lnTo>
                <a:lnTo>
                  <a:pt x="2887661" y="3554045"/>
                </a:lnTo>
                <a:lnTo>
                  <a:pt x="0" y="3554045"/>
                </a:lnTo>
                <a:lnTo>
                  <a:pt x="0" y="0"/>
                </a:lnTo>
                <a:close/>
              </a:path>
            </a:pathLst>
          </a:custGeom>
          <a:blipFill>
            <a:blip r:embed="rId7"/>
            <a:stretch>
              <a:fillRect/>
            </a:stretch>
          </a:blipFill>
        </p:spPr>
        <p:txBody>
          <a:bodyPr/>
          <a:lstStyle/>
          <a:p>
            <a:endParaRPr lang="fr-FR"/>
          </a:p>
        </p:txBody>
      </p:sp>
      <p:sp>
        <p:nvSpPr>
          <p:cNvPr id="8" name="TextBox 8"/>
          <p:cNvSpPr txBox="1"/>
          <p:nvPr/>
        </p:nvSpPr>
        <p:spPr>
          <a:xfrm>
            <a:off x="3467583" y="742157"/>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MANIFESTATIONS DU CLUB</a:t>
            </a:r>
          </a:p>
        </p:txBody>
      </p:sp>
      <p:sp>
        <p:nvSpPr>
          <p:cNvPr id="9" name="TextBox 9"/>
          <p:cNvSpPr txBox="1"/>
          <p:nvPr/>
        </p:nvSpPr>
        <p:spPr>
          <a:xfrm>
            <a:off x="510330" y="2520954"/>
            <a:ext cx="9417395" cy="3060696"/>
          </a:xfrm>
          <a:prstGeom prst="rect">
            <a:avLst/>
          </a:prstGeom>
        </p:spPr>
        <p:txBody>
          <a:bodyPr lIns="0" tIns="0" rIns="0" bIns="0" rtlCol="0" anchor="t">
            <a:spAutoFit/>
          </a:bodyPr>
          <a:lstStyle/>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ORGANISATION DE VIDE-GRENIERS,</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ORGANISATION DE GALAS,</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ORGANISATION DE TOURNOIS SPORTIFS,</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ORGANISATION DE CYCLES DE CONFÉRENCES,</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ORGANISATION DE CONCERTS,</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ORGANISATION D’UNE MARCHE POUR LA POLIO...</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ETC.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091039" y="-219564"/>
            <a:ext cx="4474198" cy="6196354"/>
          </a:xfrm>
          <a:custGeom>
            <a:avLst/>
            <a:gdLst/>
            <a:ahLst/>
            <a:cxnLst/>
            <a:rect l="l" t="t" r="r" b="b"/>
            <a:pathLst>
              <a:path w="4474198" h="6196354">
                <a:moveTo>
                  <a:pt x="0" y="0"/>
                </a:moveTo>
                <a:lnTo>
                  <a:pt x="4474198" y="0"/>
                </a:lnTo>
                <a:lnTo>
                  <a:pt x="4474198" y="6196354"/>
                </a:lnTo>
                <a:lnTo>
                  <a:pt x="0" y="6196354"/>
                </a:lnTo>
                <a:lnTo>
                  <a:pt x="0" y="0"/>
                </a:lnTo>
                <a:close/>
              </a:path>
            </a:pathLst>
          </a:custGeom>
          <a:blipFill>
            <a:blip r:embed="rId2"/>
            <a:stretch>
              <a:fillRect l="-5884" r="-111" b="-2154"/>
            </a:stretch>
          </a:blipFill>
        </p:spPr>
        <p:txBody>
          <a:bodyPr/>
          <a:lstStyle/>
          <a:p>
            <a:endParaRPr lang="fr-FR"/>
          </a:p>
        </p:txBody>
      </p:sp>
      <p:sp>
        <p:nvSpPr>
          <p:cNvPr id="3" name="Freeform 3"/>
          <p:cNvSpPr/>
          <p:nvPr/>
        </p:nvSpPr>
        <p:spPr>
          <a:xfrm>
            <a:off x="0" y="5976790"/>
            <a:ext cx="5596356" cy="3862486"/>
          </a:xfrm>
          <a:custGeom>
            <a:avLst/>
            <a:gdLst/>
            <a:ahLst/>
            <a:cxnLst/>
            <a:rect l="l" t="t" r="r" b="b"/>
            <a:pathLst>
              <a:path w="5596356" h="3862486">
                <a:moveTo>
                  <a:pt x="0" y="0"/>
                </a:moveTo>
                <a:lnTo>
                  <a:pt x="5596356" y="0"/>
                </a:lnTo>
                <a:lnTo>
                  <a:pt x="5596356" y="3862486"/>
                </a:lnTo>
                <a:lnTo>
                  <a:pt x="0" y="3862486"/>
                </a:lnTo>
                <a:lnTo>
                  <a:pt x="0" y="0"/>
                </a:lnTo>
                <a:close/>
              </a:path>
            </a:pathLst>
          </a:custGeom>
          <a:blipFill>
            <a:blip r:embed="rId3"/>
            <a:stretch>
              <a:fillRect t="-1332" b="-1332"/>
            </a:stretch>
          </a:blipFill>
        </p:spPr>
        <p:txBody>
          <a:bodyPr/>
          <a:lstStyle/>
          <a:p>
            <a:endParaRPr lang="fr-FR"/>
          </a:p>
        </p:txBody>
      </p:sp>
      <p:sp>
        <p:nvSpPr>
          <p:cNvPr id="4" name="Freeform 4"/>
          <p:cNvSpPr/>
          <p:nvPr/>
        </p:nvSpPr>
        <p:spPr>
          <a:xfrm>
            <a:off x="4311108" y="5973775"/>
            <a:ext cx="5817571" cy="3862486"/>
          </a:xfrm>
          <a:custGeom>
            <a:avLst/>
            <a:gdLst/>
            <a:ahLst/>
            <a:cxnLst/>
            <a:rect l="l" t="t" r="r" b="b"/>
            <a:pathLst>
              <a:path w="5817571" h="3862486">
                <a:moveTo>
                  <a:pt x="0" y="0"/>
                </a:moveTo>
                <a:lnTo>
                  <a:pt x="5817571" y="0"/>
                </a:lnTo>
                <a:lnTo>
                  <a:pt x="5817571" y="3862486"/>
                </a:lnTo>
                <a:lnTo>
                  <a:pt x="0" y="3862486"/>
                </a:lnTo>
                <a:lnTo>
                  <a:pt x="0" y="0"/>
                </a:lnTo>
                <a:close/>
              </a:path>
            </a:pathLst>
          </a:custGeom>
          <a:blipFill>
            <a:blip r:embed="rId4"/>
            <a:stretch>
              <a:fillRect/>
            </a:stretch>
          </a:blipFill>
        </p:spPr>
        <p:txBody>
          <a:bodyPr/>
          <a:lstStyle/>
          <a:p>
            <a:endParaRPr lang="fr-FR"/>
          </a:p>
        </p:txBody>
      </p:sp>
      <p:sp>
        <p:nvSpPr>
          <p:cNvPr id="5" name="Freeform 5"/>
          <p:cNvSpPr/>
          <p:nvPr/>
        </p:nvSpPr>
        <p:spPr>
          <a:xfrm>
            <a:off x="13833338" y="5974780"/>
            <a:ext cx="4731900" cy="3862486"/>
          </a:xfrm>
          <a:custGeom>
            <a:avLst/>
            <a:gdLst/>
            <a:ahLst/>
            <a:cxnLst/>
            <a:rect l="l" t="t" r="r" b="b"/>
            <a:pathLst>
              <a:path w="4731900" h="3862486">
                <a:moveTo>
                  <a:pt x="0" y="0"/>
                </a:moveTo>
                <a:lnTo>
                  <a:pt x="4731899" y="0"/>
                </a:lnTo>
                <a:lnTo>
                  <a:pt x="4731899" y="3862486"/>
                </a:lnTo>
                <a:lnTo>
                  <a:pt x="0" y="3862486"/>
                </a:lnTo>
                <a:lnTo>
                  <a:pt x="0" y="0"/>
                </a:lnTo>
                <a:close/>
              </a:path>
            </a:pathLst>
          </a:custGeom>
          <a:blipFill>
            <a:blip r:embed="rId5"/>
            <a:stretch>
              <a:fillRect l="-3297" r="-3297"/>
            </a:stretch>
          </a:blipFill>
        </p:spPr>
        <p:txBody>
          <a:bodyPr/>
          <a:lstStyle/>
          <a:p>
            <a:endParaRPr lang="fr-FR"/>
          </a:p>
        </p:txBody>
      </p:sp>
      <p:sp>
        <p:nvSpPr>
          <p:cNvPr id="6" name="Freeform 6"/>
          <p:cNvSpPr/>
          <p:nvPr/>
        </p:nvSpPr>
        <p:spPr>
          <a:xfrm>
            <a:off x="8941058" y="5976790"/>
            <a:ext cx="5149981" cy="3862486"/>
          </a:xfrm>
          <a:custGeom>
            <a:avLst/>
            <a:gdLst/>
            <a:ahLst/>
            <a:cxnLst/>
            <a:rect l="l" t="t" r="r" b="b"/>
            <a:pathLst>
              <a:path w="5149981" h="3862486">
                <a:moveTo>
                  <a:pt x="0" y="0"/>
                </a:moveTo>
                <a:lnTo>
                  <a:pt x="5149981" y="0"/>
                </a:lnTo>
                <a:lnTo>
                  <a:pt x="5149981" y="3862486"/>
                </a:lnTo>
                <a:lnTo>
                  <a:pt x="0" y="3862486"/>
                </a:lnTo>
                <a:lnTo>
                  <a:pt x="0" y="0"/>
                </a:lnTo>
                <a:close/>
              </a:path>
            </a:pathLst>
          </a:custGeom>
          <a:blipFill>
            <a:blip r:embed="rId6"/>
            <a:stretch>
              <a:fillRect/>
            </a:stretch>
          </a:blipFill>
        </p:spPr>
        <p:txBody>
          <a:bodyPr/>
          <a:lstStyle/>
          <a:p>
            <a:endParaRPr lang="fr-FR"/>
          </a:p>
        </p:txBody>
      </p:sp>
      <p:sp>
        <p:nvSpPr>
          <p:cNvPr id="7" name="TextBox 7"/>
          <p:cNvSpPr txBox="1"/>
          <p:nvPr/>
        </p:nvSpPr>
        <p:spPr>
          <a:xfrm>
            <a:off x="3131294" y="455495"/>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ACTIONS DU CLUB</a:t>
            </a:r>
          </a:p>
        </p:txBody>
      </p:sp>
      <p:sp>
        <p:nvSpPr>
          <p:cNvPr id="8" name="TextBox 8"/>
          <p:cNvSpPr txBox="1"/>
          <p:nvPr/>
        </p:nvSpPr>
        <p:spPr>
          <a:xfrm>
            <a:off x="1134837" y="1951054"/>
            <a:ext cx="10381211" cy="3498846"/>
          </a:xfrm>
          <a:prstGeom prst="rect">
            <a:avLst/>
          </a:prstGeom>
        </p:spPr>
        <p:txBody>
          <a:bodyPr lIns="0" tIns="0" rIns="0" bIns="0" rtlCol="0" anchor="t">
            <a:spAutoFit/>
          </a:bodyPr>
          <a:lstStyle/>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ACCÈS À LA SANTÉ</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AIDES A LA PERSONNE (EX. MOLDAVIE, RWANDA...),</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AIDES A UNE MATERNITÉ (EX. MOLDAVIE, SENEGAL...)</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AIDES A EHPAD (VILLEFRANCHE-SUR-MER),</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AIDES A LA LUTTE CONTRE CANCER (CENTRE LACASSAGNE),</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AIDES A LA RECHERCHE CONTRE MALADIES DU CERVEAU,</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SORTIES VOILE ET AVIRON POUR PATIENTS MALADES,</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ERADICATION POLIO...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18071" y="189743"/>
            <a:ext cx="5165029" cy="6356958"/>
          </a:xfrm>
          <a:custGeom>
            <a:avLst/>
            <a:gdLst/>
            <a:ahLst/>
            <a:cxnLst/>
            <a:rect l="l" t="t" r="r" b="b"/>
            <a:pathLst>
              <a:path w="5165029" h="6356958">
                <a:moveTo>
                  <a:pt x="0" y="0"/>
                </a:moveTo>
                <a:lnTo>
                  <a:pt x="5165028" y="0"/>
                </a:lnTo>
                <a:lnTo>
                  <a:pt x="5165028" y="6356958"/>
                </a:lnTo>
                <a:lnTo>
                  <a:pt x="0" y="6356958"/>
                </a:lnTo>
                <a:lnTo>
                  <a:pt x="0" y="0"/>
                </a:lnTo>
                <a:close/>
              </a:path>
            </a:pathLst>
          </a:custGeom>
          <a:blipFill>
            <a:blip r:embed="rId2"/>
            <a:stretch>
              <a:fillRect/>
            </a:stretch>
          </a:blipFill>
        </p:spPr>
        <p:txBody>
          <a:bodyPr/>
          <a:lstStyle/>
          <a:p>
            <a:endParaRPr lang="fr-FR"/>
          </a:p>
        </p:txBody>
      </p:sp>
      <p:sp>
        <p:nvSpPr>
          <p:cNvPr id="3" name="Freeform 3"/>
          <p:cNvSpPr/>
          <p:nvPr/>
        </p:nvSpPr>
        <p:spPr>
          <a:xfrm>
            <a:off x="297199" y="5840329"/>
            <a:ext cx="6289112" cy="4190121"/>
          </a:xfrm>
          <a:custGeom>
            <a:avLst/>
            <a:gdLst/>
            <a:ahLst/>
            <a:cxnLst/>
            <a:rect l="l" t="t" r="r" b="b"/>
            <a:pathLst>
              <a:path w="6289112" h="4190121">
                <a:moveTo>
                  <a:pt x="0" y="0"/>
                </a:moveTo>
                <a:lnTo>
                  <a:pt x="6289112" y="0"/>
                </a:lnTo>
                <a:lnTo>
                  <a:pt x="6289112" y="4190121"/>
                </a:lnTo>
                <a:lnTo>
                  <a:pt x="0" y="4190121"/>
                </a:lnTo>
                <a:lnTo>
                  <a:pt x="0" y="0"/>
                </a:lnTo>
                <a:close/>
              </a:path>
            </a:pathLst>
          </a:custGeom>
          <a:blipFill>
            <a:blip r:embed="rId3"/>
            <a:stretch>
              <a:fillRect/>
            </a:stretch>
          </a:blipFill>
        </p:spPr>
        <p:txBody>
          <a:bodyPr/>
          <a:lstStyle/>
          <a:p>
            <a:endParaRPr lang="fr-FR"/>
          </a:p>
        </p:txBody>
      </p:sp>
      <p:sp>
        <p:nvSpPr>
          <p:cNvPr id="4" name="Freeform 4"/>
          <p:cNvSpPr/>
          <p:nvPr/>
        </p:nvSpPr>
        <p:spPr>
          <a:xfrm>
            <a:off x="6700509" y="5840329"/>
            <a:ext cx="5386503" cy="4190121"/>
          </a:xfrm>
          <a:custGeom>
            <a:avLst/>
            <a:gdLst/>
            <a:ahLst/>
            <a:cxnLst/>
            <a:rect l="l" t="t" r="r" b="b"/>
            <a:pathLst>
              <a:path w="5386503" h="4190121">
                <a:moveTo>
                  <a:pt x="0" y="0"/>
                </a:moveTo>
                <a:lnTo>
                  <a:pt x="5386504" y="0"/>
                </a:lnTo>
                <a:lnTo>
                  <a:pt x="5386504" y="4190121"/>
                </a:lnTo>
                <a:lnTo>
                  <a:pt x="0" y="4190121"/>
                </a:lnTo>
                <a:lnTo>
                  <a:pt x="0" y="0"/>
                </a:lnTo>
                <a:close/>
              </a:path>
            </a:pathLst>
          </a:custGeom>
          <a:blipFill>
            <a:blip r:embed="rId4"/>
            <a:stretch>
              <a:fillRect l="-8378" r="-8378"/>
            </a:stretch>
          </a:blipFill>
        </p:spPr>
        <p:txBody>
          <a:bodyPr/>
          <a:lstStyle/>
          <a:p>
            <a:endParaRPr lang="fr-FR"/>
          </a:p>
        </p:txBody>
      </p:sp>
      <p:sp>
        <p:nvSpPr>
          <p:cNvPr id="5" name="Freeform 5"/>
          <p:cNvSpPr/>
          <p:nvPr/>
        </p:nvSpPr>
        <p:spPr>
          <a:xfrm>
            <a:off x="7954455" y="1888673"/>
            <a:ext cx="4749315" cy="3561987"/>
          </a:xfrm>
          <a:custGeom>
            <a:avLst/>
            <a:gdLst/>
            <a:ahLst/>
            <a:cxnLst/>
            <a:rect l="l" t="t" r="r" b="b"/>
            <a:pathLst>
              <a:path w="4749315" h="3561987">
                <a:moveTo>
                  <a:pt x="0" y="0"/>
                </a:moveTo>
                <a:lnTo>
                  <a:pt x="4749316" y="0"/>
                </a:lnTo>
                <a:lnTo>
                  <a:pt x="4749316" y="3561986"/>
                </a:lnTo>
                <a:lnTo>
                  <a:pt x="0" y="3561986"/>
                </a:lnTo>
                <a:lnTo>
                  <a:pt x="0" y="0"/>
                </a:lnTo>
                <a:close/>
              </a:path>
            </a:pathLst>
          </a:custGeom>
          <a:blipFill>
            <a:blip r:embed="rId5"/>
            <a:stretch>
              <a:fillRect/>
            </a:stretch>
          </a:blipFill>
        </p:spPr>
        <p:txBody>
          <a:bodyPr/>
          <a:lstStyle/>
          <a:p>
            <a:endParaRPr lang="fr-FR"/>
          </a:p>
        </p:txBody>
      </p:sp>
      <p:sp>
        <p:nvSpPr>
          <p:cNvPr id="6" name="Freeform 6"/>
          <p:cNvSpPr/>
          <p:nvPr/>
        </p:nvSpPr>
        <p:spPr>
          <a:xfrm>
            <a:off x="12372121" y="5840329"/>
            <a:ext cx="5839578" cy="4190121"/>
          </a:xfrm>
          <a:custGeom>
            <a:avLst/>
            <a:gdLst/>
            <a:ahLst/>
            <a:cxnLst/>
            <a:rect l="l" t="t" r="r" b="b"/>
            <a:pathLst>
              <a:path w="5839578" h="4190121">
                <a:moveTo>
                  <a:pt x="0" y="0"/>
                </a:moveTo>
                <a:lnTo>
                  <a:pt x="5839578" y="0"/>
                </a:lnTo>
                <a:lnTo>
                  <a:pt x="5839578" y="4190121"/>
                </a:lnTo>
                <a:lnTo>
                  <a:pt x="0" y="4190121"/>
                </a:lnTo>
                <a:lnTo>
                  <a:pt x="0" y="0"/>
                </a:lnTo>
                <a:close/>
              </a:path>
            </a:pathLst>
          </a:custGeom>
          <a:blipFill>
            <a:blip r:embed="rId6"/>
            <a:stretch>
              <a:fillRect l="-5835" t="-5311" b="-5311"/>
            </a:stretch>
          </a:blipFill>
        </p:spPr>
        <p:txBody>
          <a:bodyPr/>
          <a:lstStyle/>
          <a:p>
            <a:endParaRPr lang="fr-FR"/>
          </a:p>
        </p:txBody>
      </p:sp>
      <p:sp>
        <p:nvSpPr>
          <p:cNvPr id="7" name="TextBox 7"/>
          <p:cNvSpPr txBox="1"/>
          <p:nvPr/>
        </p:nvSpPr>
        <p:spPr>
          <a:xfrm>
            <a:off x="3911976" y="470320"/>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ACTIONS DU CLUB</a:t>
            </a:r>
          </a:p>
        </p:txBody>
      </p:sp>
      <p:sp>
        <p:nvSpPr>
          <p:cNvPr id="8" name="TextBox 8"/>
          <p:cNvSpPr txBox="1"/>
          <p:nvPr/>
        </p:nvSpPr>
        <p:spPr>
          <a:xfrm>
            <a:off x="297199" y="2329818"/>
            <a:ext cx="11688081" cy="2622546"/>
          </a:xfrm>
          <a:prstGeom prst="rect">
            <a:avLst/>
          </a:prstGeom>
        </p:spPr>
        <p:txBody>
          <a:bodyPr lIns="0" tIns="0" rIns="0" bIns="0" rtlCol="0" anchor="t">
            <a:spAutoFit/>
          </a:bodyPr>
          <a:lstStyle/>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ACCÈS À L’EDUCATION</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CONSTUCTION ECOLE EN RDC,</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NOMBREUX DONS DE KITS EDUCATION,</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INTERVENTIONS DANS ECOLES,</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LA DICTÉE DU ROTARY</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ETC.</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33984" y="4164138"/>
            <a:ext cx="7505416" cy="5650629"/>
          </a:xfrm>
          <a:custGeom>
            <a:avLst/>
            <a:gdLst/>
            <a:ahLst/>
            <a:cxnLst/>
            <a:rect l="l" t="t" r="r" b="b"/>
            <a:pathLst>
              <a:path w="7505416" h="5650629">
                <a:moveTo>
                  <a:pt x="0" y="0"/>
                </a:moveTo>
                <a:lnTo>
                  <a:pt x="7505416" y="0"/>
                </a:lnTo>
                <a:lnTo>
                  <a:pt x="7505416" y="5650629"/>
                </a:lnTo>
                <a:lnTo>
                  <a:pt x="0" y="5650629"/>
                </a:lnTo>
                <a:lnTo>
                  <a:pt x="0" y="0"/>
                </a:lnTo>
                <a:close/>
              </a:path>
            </a:pathLst>
          </a:custGeom>
          <a:blipFill>
            <a:blip r:embed="rId2"/>
            <a:stretch>
              <a:fillRect/>
            </a:stretch>
          </a:blipFill>
        </p:spPr>
        <p:txBody>
          <a:bodyPr/>
          <a:lstStyle/>
          <a:p>
            <a:endParaRPr lang="fr-FR"/>
          </a:p>
        </p:txBody>
      </p:sp>
      <p:sp>
        <p:nvSpPr>
          <p:cNvPr id="3" name="Freeform 3"/>
          <p:cNvSpPr/>
          <p:nvPr/>
        </p:nvSpPr>
        <p:spPr>
          <a:xfrm>
            <a:off x="526665" y="4164138"/>
            <a:ext cx="9487978" cy="5650629"/>
          </a:xfrm>
          <a:custGeom>
            <a:avLst/>
            <a:gdLst/>
            <a:ahLst/>
            <a:cxnLst/>
            <a:rect l="l" t="t" r="r" b="b"/>
            <a:pathLst>
              <a:path w="9487978" h="5650629">
                <a:moveTo>
                  <a:pt x="0" y="0"/>
                </a:moveTo>
                <a:lnTo>
                  <a:pt x="9487978" y="0"/>
                </a:lnTo>
                <a:lnTo>
                  <a:pt x="9487978" y="5650629"/>
                </a:lnTo>
                <a:lnTo>
                  <a:pt x="0" y="5650629"/>
                </a:lnTo>
                <a:lnTo>
                  <a:pt x="0" y="0"/>
                </a:lnTo>
                <a:close/>
              </a:path>
            </a:pathLst>
          </a:custGeom>
          <a:blipFill>
            <a:blip r:embed="rId3"/>
            <a:stretch>
              <a:fillRect r="-19111"/>
            </a:stretch>
          </a:blipFill>
        </p:spPr>
        <p:txBody>
          <a:bodyPr/>
          <a:lstStyle/>
          <a:p>
            <a:endParaRPr lang="fr-FR"/>
          </a:p>
        </p:txBody>
      </p:sp>
      <p:sp>
        <p:nvSpPr>
          <p:cNvPr id="4" name="TextBox 4"/>
          <p:cNvSpPr txBox="1"/>
          <p:nvPr/>
        </p:nvSpPr>
        <p:spPr>
          <a:xfrm>
            <a:off x="4799760" y="699125"/>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ACTIONS DU CLUB</a:t>
            </a:r>
          </a:p>
        </p:txBody>
      </p:sp>
      <p:sp>
        <p:nvSpPr>
          <p:cNvPr id="5" name="TextBox 5"/>
          <p:cNvSpPr txBox="1"/>
          <p:nvPr/>
        </p:nvSpPr>
        <p:spPr>
          <a:xfrm>
            <a:off x="526665" y="2262922"/>
            <a:ext cx="5447780" cy="1308096"/>
          </a:xfrm>
          <a:prstGeom prst="rect">
            <a:avLst/>
          </a:prstGeom>
        </p:spPr>
        <p:txBody>
          <a:bodyPr lIns="0" tIns="0" rIns="0" bIns="0" rtlCol="0" anchor="t">
            <a:spAutoFit/>
          </a:bodyPr>
          <a:lstStyle/>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ACCÈS À L’EAU</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5 PUITS AU SÉNÉGAL,</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6 PUITS À MADAGASCAR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047793" y="4184506"/>
            <a:ext cx="3885288" cy="5642565"/>
          </a:xfrm>
          <a:custGeom>
            <a:avLst/>
            <a:gdLst/>
            <a:ahLst/>
            <a:cxnLst/>
            <a:rect l="l" t="t" r="r" b="b"/>
            <a:pathLst>
              <a:path w="3885288" h="5642565">
                <a:moveTo>
                  <a:pt x="0" y="0"/>
                </a:moveTo>
                <a:lnTo>
                  <a:pt x="3885287" y="0"/>
                </a:lnTo>
                <a:lnTo>
                  <a:pt x="3885287" y="5642565"/>
                </a:lnTo>
                <a:lnTo>
                  <a:pt x="0" y="5642565"/>
                </a:lnTo>
                <a:lnTo>
                  <a:pt x="0" y="0"/>
                </a:lnTo>
                <a:close/>
              </a:path>
            </a:pathLst>
          </a:custGeom>
          <a:blipFill>
            <a:blip r:embed="rId2"/>
            <a:stretch>
              <a:fillRect/>
            </a:stretch>
          </a:blipFill>
        </p:spPr>
        <p:txBody>
          <a:bodyPr/>
          <a:lstStyle/>
          <a:p>
            <a:endParaRPr lang="fr-FR"/>
          </a:p>
        </p:txBody>
      </p:sp>
      <p:sp>
        <p:nvSpPr>
          <p:cNvPr id="3" name="Freeform 3"/>
          <p:cNvSpPr/>
          <p:nvPr/>
        </p:nvSpPr>
        <p:spPr>
          <a:xfrm>
            <a:off x="104947" y="4184506"/>
            <a:ext cx="9942846" cy="5642565"/>
          </a:xfrm>
          <a:custGeom>
            <a:avLst/>
            <a:gdLst/>
            <a:ahLst/>
            <a:cxnLst/>
            <a:rect l="l" t="t" r="r" b="b"/>
            <a:pathLst>
              <a:path w="9942846" h="5642565">
                <a:moveTo>
                  <a:pt x="0" y="0"/>
                </a:moveTo>
                <a:lnTo>
                  <a:pt x="9942846" y="0"/>
                </a:lnTo>
                <a:lnTo>
                  <a:pt x="9942846" y="5642565"/>
                </a:lnTo>
                <a:lnTo>
                  <a:pt x="0" y="5642565"/>
                </a:lnTo>
                <a:lnTo>
                  <a:pt x="0" y="0"/>
                </a:lnTo>
                <a:close/>
              </a:path>
            </a:pathLst>
          </a:custGeom>
          <a:blipFill>
            <a:blip r:embed="rId3"/>
            <a:stretch>
              <a:fillRect/>
            </a:stretch>
          </a:blipFill>
        </p:spPr>
        <p:txBody>
          <a:bodyPr/>
          <a:lstStyle/>
          <a:p>
            <a:endParaRPr lang="fr-FR"/>
          </a:p>
        </p:txBody>
      </p:sp>
      <p:sp>
        <p:nvSpPr>
          <p:cNvPr id="4" name="Freeform 4"/>
          <p:cNvSpPr/>
          <p:nvPr/>
        </p:nvSpPr>
        <p:spPr>
          <a:xfrm>
            <a:off x="13933080" y="4184506"/>
            <a:ext cx="5754724" cy="5642565"/>
          </a:xfrm>
          <a:custGeom>
            <a:avLst/>
            <a:gdLst/>
            <a:ahLst/>
            <a:cxnLst/>
            <a:rect l="l" t="t" r="r" b="b"/>
            <a:pathLst>
              <a:path w="5754724" h="5642565">
                <a:moveTo>
                  <a:pt x="0" y="0"/>
                </a:moveTo>
                <a:lnTo>
                  <a:pt x="5754724" y="0"/>
                </a:lnTo>
                <a:lnTo>
                  <a:pt x="5754724" y="5642565"/>
                </a:lnTo>
                <a:lnTo>
                  <a:pt x="0" y="5642565"/>
                </a:lnTo>
                <a:lnTo>
                  <a:pt x="0" y="0"/>
                </a:lnTo>
                <a:close/>
              </a:path>
            </a:pathLst>
          </a:custGeom>
          <a:blipFill>
            <a:blip r:embed="rId4"/>
            <a:stretch>
              <a:fillRect b="-1987"/>
            </a:stretch>
          </a:blipFill>
        </p:spPr>
        <p:txBody>
          <a:bodyPr/>
          <a:lstStyle/>
          <a:p>
            <a:endParaRPr lang="fr-FR"/>
          </a:p>
        </p:txBody>
      </p:sp>
      <p:sp>
        <p:nvSpPr>
          <p:cNvPr id="5" name="TextBox 5"/>
          <p:cNvSpPr txBox="1"/>
          <p:nvPr/>
        </p:nvSpPr>
        <p:spPr>
          <a:xfrm>
            <a:off x="4799760" y="699125"/>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ACTIONS DU CLUB</a:t>
            </a:r>
          </a:p>
        </p:txBody>
      </p:sp>
      <p:sp>
        <p:nvSpPr>
          <p:cNvPr id="6" name="TextBox 6"/>
          <p:cNvSpPr txBox="1"/>
          <p:nvPr/>
        </p:nvSpPr>
        <p:spPr>
          <a:xfrm>
            <a:off x="526665" y="1834956"/>
            <a:ext cx="11688081" cy="2184396"/>
          </a:xfrm>
          <a:prstGeom prst="rect">
            <a:avLst/>
          </a:prstGeom>
        </p:spPr>
        <p:txBody>
          <a:bodyPr lIns="0" tIns="0" rIns="0" bIns="0" rtlCol="0" anchor="t">
            <a:spAutoFit/>
          </a:bodyPr>
          <a:lstStyle/>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PROTECTION ENVIRONNEMENT</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NICHOIRS POUR LUTTER CONTRE CHENILLES PROCESSIONNAIRES,</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COLLECTE DE DÉCHETS,</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ACHAT DE RUCHES</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ETC.</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9955" y="4589653"/>
            <a:ext cx="7741050" cy="5420097"/>
          </a:xfrm>
          <a:custGeom>
            <a:avLst/>
            <a:gdLst/>
            <a:ahLst/>
            <a:cxnLst/>
            <a:rect l="l" t="t" r="r" b="b"/>
            <a:pathLst>
              <a:path w="7741050" h="5420097">
                <a:moveTo>
                  <a:pt x="0" y="0"/>
                </a:moveTo>
                <a:lnTo>
                  <a:pt x="7741050" y="0"/>
                </a:lnTo>
                <a:lnTo>
                  <a:pt x="7741050" y="5420097"/>
                </a:lnTo>
                <a:lnTo>
                  <a:pt x="0" y="5420097"/>
                </a:lnTo>
                <a:lnTo>
                  <a:pt x="0" y="0"/>
                </a:lnTo>
                <a:close/>
              </a:path>
            </a:pathLst>
          </a:custGeom>
          <a:blipFill>
            <a:blip r:embed="rId2"/>
            <a:stretch>
              <a:fillRect r="-5697"/>
            </a:stretch>
          </a:blipFill>
        </p:spPr>
        <p:txBody>
          <a:bodyPr/>
          <a:lstStyle/>
          <a:p>
            <a:endParaRPr lang="fr-FR"/>
          </a:p>
        </p:txBody>
      </p:sp>
      <p:sp>
        <p:nvSpPr>
          <p:cNvPr id="3" name="Freeform 3"/>
          <p:cNvSpPr/>
          <p:nvPr/>
        </p:nvSpPr>
        <p:spPr>
          <a:xfrm>
            <a:off x="10163838" y="2305083"/>
            <a:ext cx="7704667" cy="7704667"/>
          </a:xfrm>
          <a:custGeom>
            <a:avLst/>
            <a:gdLst/>
            <a:ahLst/>
            <a:cxnLst/>
            <a:rect l="l" t="t" r="r" b="b"/>
            <a:pathLst>
              <a:path w="7704667" h="7704667">
                <a:moveTo>
                  <a:pt x="0" y="0"/>
                </a:moveTo>
                <a:lnTo>
                  <a:pt x="7704667" y="0"/>
                </a:lnTo>
                <a:lnTo>
                  <a:pt x="7704667" y="7704667"/>
                </a:lnTo>
                <a:lnTo>
                  <a:pt x="0" y="7704667"/>
                </a:lnTo>
                <a:lnTo>
                  <a:pt x="0" y="0"/>
                </a:lnTo>
                <a:close/>
              </a:path>
            </a:pathLst>
          </a:custGeom>
          <a:blipFill>
            <a:blip r:embed="rId3"/>
            <a:stretch>
              <a:fillRect/>
            </a:stretch>
          </a:blipFill>
        </p:spPr>
        <p:txBody>
          <a:bodyPr/>
          <a:lstStyle/>
          <a:p>
            <a:endParaRPr lang="fr-FR"/>
          </a:p>
        </p:txBody>
      </p:sp>
      <p:sp>
        <p:nvSpPr>
          <p:cNvPr id="4" name="Freeform 4"/>
          <p:cNvSpPr/>
          <p:nvPr/>
        </p:nvSpPr>
        <p:spPr>
          <a:xfrm>
            <a:off x="5644531" y="4589653"/>
            <a:ext cx="7215703" cy="5420097"/>
          </a:xfrm>
          <a:custGeom>
            <a:avLst/>
            <a:gdLst/>
            <a:ahLst/>
            <a:cxnLst/>
            <a:rect l="l" t="t" r="r" b="b"/>
            <a:pathLst>
              <a:path w="7215703" h="5420097">
                <a:moveTo>
                  <a:pt x="0" y="0"/>
                </a:moveTo>
                <a:lnTo>
                  <a:pt x="7215703" y="0"/>
                </a:lnTo>
                <a:lnTo>
                  <a:pt x="7215703" y="5420097"/>
                </a:lnTo>
                <a:lnTo>
                  <a:pt x="0" y="5420097"/>
                </a:lnTo>
                <a:lnTo>
                  <a:pt x="0" y="0"/>
                </a:lnTo>
                <a:close/>
              </a:path>
            </a:pathLst>
          </a:custGeom>
          <a:blipFill>
            <a:blip r:embed="rId4"/>
            <a:stretch>
              <a:fillRect l="-6266" r="-6266"/>
            </a:stretch>
          </a:blipFill>
        </p:spPr>
        <p:txBody>
          <a:bodyPr/>
          <a:lstStyle/>
          <a:p>
            <a:endParaRPr lang="fr-FR"/>
          </a:p>
        </p:txBody>
      </p:sp>
      <p:sp>
        <p:nvSpPr>
          <p:cNvPr id="5" name="TextBox 5"/>
          <p:cNvSpPr txBox="1"/>
          <p:nvPr/>
        </p:nvSpPr>
        <p:spPr>
          <a:xfrm>
            <a:off x="4799760" y="699125"/>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LES ACTIONS DU CLUB</a:t>
            </a:r>
          </a:p>
        </p:txBody>
      </p:sp>
      <p:sp>
        <p:nvSpPr>
          <p:cNvPr id="6" name="TextBox 6"/>
          <p:cNvSpPr txBox="1"/>
          <p:nvPr/>
        </p:nvSpPr>
        <p:spPr>
          <a:xfrm>
            <a:off x="526665" y="2311999"/>
            <a:ext cx="11688081" cy="1953258"/>
          </a:xfrm>
          <a:prstGeom prst="rect">
            <a:avLst/>
          </a:prstGeom>
        </p:spPr>
        <p:txBody>
          <a:bodyPr lIns="0" tIns="0" rIns="0" bIns="0" rtlCol="0" anchor="t">
            <a:spAutoFit/>
          </a:bodyPr>
          <a:lstStyle/>
          <a:p>
            <a:pPr algn="l">
              <a:lnSpc>
                <a:spcPts val="1679"/>
              </a:lnSpc>
            </a:pPr>
            <a:endParaRP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AIDE D’URGENCE ET ASSISTANCE</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GROSSE MOBILISATION POUR AIDER L’UKRAINE</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CANAL IRRIGATION ROYA (TEMPÊTE ALEX)</a:t>
            </a:r>
          </a:p>
          <a:p>
            <a:pPr marL="1079560" lvl="2" indent="-359853" algn="l">
              <a:lnSpc>
                <a:spcPts val="3500"/>
              </a:lnSpc>
              <a:buFont typeface="Arial"/>
              <a:buChar char="⚬"/>
            </a:pPr>
            <a:r>
              <a:rPr lang="en-US" sz="2500" b="1">
                <a:solidFill>
                  <a:srgbClr val="194185"/>
                </a:solidFill>
                <a:latin typeface="Open Sans 2 Bold"/>
                <a:ea typeface="Open Sans 2 Bold"/>
                <a:cs typeface="Open Sans 2 Bold"/>
                <a:sym typeface="Open Sans 2 Bold"/>
              </a:rPr>
              <a:t>COLLECTE BANQUE ALIMENTAIRE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4046" y="3147165"/>
            <a:ext cx="17179909" cy="4337927"/>
          </a:xfrm>
          <a:custGeom>
            <a:avLst/>
            <a:gdLst/>
            <a:ahLst/>
            <a:cxnLst/>
            <a:rect l="l" t="t" r="r" b="b"/>
            <a:pathLst>
              <a:path w="17179909" h="4337927">
                <a:moveTo>
                  <a:pt x="0" y="0"/>
                </a:moveTo>
                <a:lnTo>
                  <a:pt x="17179908" y="0"/>
                </a:lnTo>
                <a:lnTo>
                  <a:pt x="17179908" y="4337927"/>
                </a:lnTo>
                <a:lnTo>
                  <a:pt x="0" y="4337927"/>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6106629" y="715461"/>
            <a:ext cx="17583589" cy="1027828"/>
          </a:xfrm>
          <a:prstGeom prst="rect">
            <a:avLst/>
          </a:prstGeom>
        </p:spPr>
        <p:txBody>
          <a:bodyPr lIns="0" tIns="0" rIns="0" bIns="0" rtlCol="0" anchor="t">
            <a:spAutoFit/>
          </a:bodyPr>
          <a:lstStyle/>
          <a:p>
            <a:pPr algn="l">
              <a:lnSpc>
                <a:spcPts val="8185"/>
              </a:lnSpc>
              <a:spcBef>
                <a:spcPct val="0"/>
              </a:spcBef>
            </a:pPr>
            <a:r>
              <a:rPr lang="en-US" sz="5846" b="1">
                <a:solidFill>
                  <a:srgbClr val="24458A"/>
                </a:solidFill>
                <a:latin typeface="Another Shabby Bold"/>
                <a:ea typeface="Another Shabby Bold"/>
                <a:cs typeface="Another Shabby Bold"/>
                <a:sym typeface="Another Shabby Bold"/>
              </a:rPr>
              <a:t>CAMARADERIE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9511" y="2158165"/>
            <a:ext cx="7960894" cy="5970671"/>
          </a:xfrm>
          <a:custGeom>
            <a:avLst/>
            <a:gdLst/>
            <a:ahLst/>
            <a:cxnLst/>
            <a:rect l="l" t="t" r="r" b="b"/>
            <a:pathLst>
              <a:path w="7960894" h="5970671">
                <a:moveTo>
                  <a:pt x="0" y="0"/>
                </a:moveTo>
                <a:lnTo>
                  <a:pt x="7960894" y="0"/>
                </a:lnTo>
                <a:lnTo>
                  <a:pt x="7960894" y="5970670"/>
                </a:lnTo>
                <a:lnTo>
                  <a:pt x="0" y="5970670"/>
                </a:lnTo>
                <a:lnTo>
                  <a:pt x="0" y="0"/>
                </a:lnTo>
                <a:close/>
              </a:path>
            </a:pathLst>
          </a:custGeom>
          <a:blipFill>
            <a:blip r:embed="rId2"/>
            <a:stretch>
              <a:fillRect/>
            </a:stretch>
          </a:blipFill>
        </p:spPr>
        <p:txBody>
          <a:bodyPr/>
          <a:lstStyle/>
          <a:p>
            <a:endParaRPr lang="fr-FR"/>
          </a:p>
        </p:txBody>
      </p:sp>
      <p:sp>
        <p:nvSpPr>
          <p:cNvPr id="3" name="TextBox 3"/>
          <p:cNvSpPr txBox="1"/>
          <p:nvPr/>
        </p:nvSpPr>
        <p:spPr>
          <a:xfrm>
            <a:off x="8449560" y="2854419"/>
            <a:ext cx="9417395" cy="3060696"/>
          </a:xfrm>
          <a:prstGeom prst="rect">
            <a:avLst/>
          </a:prstGeom>
        </p:spPr>
        <p:txBody>
          <a:bodyPr lIns="0" tIns="0" rIns="0" bIns="0" rtlCol="0" anchor="t">
            <a:spAutoFit/>
          </a:bodyPr>
          <a:lstStyle/>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RÉUNIONS : 1ER ET 3ÈME LUNDI DE CHAQUE MOIS – 19H30 (PENDANT 1H15 EN MOYENNE).</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COTISATION : 55 EUROS PAR MOIS – 80 EUROS PAR MOIS POUR COUPLES (POUR BOISSONS LORS DE RÉUNIONS, TAXE PER CAPITA, ASSURANCE, ROTARY MAG).</a:t>
            </a:r>
          </a:p>
          <a:p>
            <a:pPr marL="539780" lvl="1" indent="-269890" algn="l">
              <a:lnSpc>
                <a:spcPts val="3500"/>
              </a:lnSpc>
              <a:buFont typeface="Arial"/>
              <a:buChar char="•"/>
            </a:pPr>
            <a:r>
              <a:rPr lang="en-US" sz="2500" b="1">
                <a:solidFill>
                  <a:srgbClr val="194185"/>
                </a:solidFill>
                <a:latin typeface="Open Sans 2 Bold"/>
                <a:ea typeface="Open Sans 2 Bold"/>
                <a:cs typeface="Open Sans 2 Bold"/>
                <a:sym typeface="Open Sans 2 Bold"/>
              </a:rPr>
              <a:t>1 REPAS TOUS LES 2 MOIS AVEC CONJOINT ET ÉVENTUELLEMENT ENFANTS</a:t>
            </a:r>
          </a:p>
        </p:txBody>
      </p:sp>
      <p:sp>
        <p:nvSpPr>
          <p:cNvPr id="4" name="TextBox 4"/>
          <p:cNvSpPr txBox="1"/>
          <p:nvPr/>
        </p:nvSpPr>
        <p:spPr>
          <a:xfrm>
            <a:off x="5079832" y="695530"/>
            <a:ext cx="17583589" cy="1023066"/>
          </a:xfrm>
          <a:prstGeom prst="rect">
            <a:avLst/>
          </a:prstGeom>
        </p:spPr>
        <p:txBody>
          <a:bodyPr lIns="0" tIns="0" rIns="0" bIns="0" rtlCol="0" anchor="t">
            <a:spAutoFit/>
          </a:bodyPr>
          <a:lstStyle/>
          <a:p>
            <a:pPr algn="l">
              <a:lnSpc>
                <a:spcPts val="8185"/>
              </a:lnSpc>
              <a:spcBef>
                <a:spcPct val="0"/>
              </a:spcBef>
            </a:pPr>
            <a:r>
              <a:rPr lang="en-US" sz="5846">
                <a:solidFill>
                  <a:srgbClr val="24458A"/>
                </a:solidFill>
                <a:latin typeface="Another Shabby"/>
                <a:ea typeface="Another Shabby"/>
                <a:cs typeface="Another Shabby"/>
                <a:sym typeface="Another Shabby"/>
              </a:rPr>
              <a:t>ASPECTS PRATIQUES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7458F"/>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5400000">
            <a:off x="8908160" y="364069"/>
            <a:ext cx="11395659" cy="9652794"/>
            <a:chOff x="0" y="0"/>
            <a:chExt cx="2374900" cy="2011680"/>
          </a:xfrm>
        </p:grpSpPr>
        <p:sp>
          <p:nvSpPr>
            <p:cNvPr id="3" name="Freeform 3"/>
            <p:cNvSpPr/>
            <p:nvPr/>
          </p:nvSpPr>
          <p:spPr>
            <a:xfrm rot="5400000">
              <a:off x="182522" y="-184588"/>
              <a:ext cx="2007870" cy="2374506"/>
            </a:xfrm>
            <a:custGeom>
              <a:avLst/>
              <a:gdLst/>
              <a:ahLst/>
              <a:cxnLst/>
              <a:rect l="l" t="t" r="r" b="b"/>
              <a:pathLst>
                <a:path w="2007870" h="2374506">
                  <a:moveTo>
                    <a:pt x="1776730" y="80"/>
                  </a:moveTo>
                  <a:cubicBezTo>
                    <a:pt x="1275080" y="1350"/>
                    <a:pt x="596900" y="16590"/>
                    <a:pt x="96520" y="16590"/>
                  </a:cubicBezTo>
                  <a:cubicBezTo>
                    <a:pt x="88900" y="16590"/>
                    <a:pt x="81280" y="15320"/>
                    <a:pt x="74930" y="15320"/>
                  </a:cubicBezTo>
                  <a:cubicBezTo>
                    <a:pt x="73660" y="16590"/>
                    <a:pt x="73660" y="17860"/>
                    <a:pt x="72390" y="19130"/>
                  </a:cubicBezTo>
                  <a:cubicBezTo>
                    <a:pt x="72390" y="19130"/>
                    <a:pt x="73660" y="20400"/>
                    <a:pt x="74930" y="20400"/>
                  </a:cubicBezTo>
                  <a:cubicBezTo>
                    <a:pt x="81280" y="22940"/>
                    <a:pt x="81280" y="28020"/>
                    <a:pt x="81280" y="33100"/>
                  </a:cubicBezTo>
                  <a:cubicBezTo>
                    <a:pt x="80010" y="39450"/>
                    <a:pt x="73660" y="45800"/>
                    <a:pt x="76200" y="53420"/>
                  </a:cubicBezTo>
                  <a:cubicBezTo>
                    <a:pt x="77470" y="55960"/>
                    <a:pt x="74930" y="61040"/>
                    <a:pt x="72390" y="62310"/>
                  </a:cubicBezTo>
                  <a:cubicBezTo>
                    <a:pt x="67310" y="66120"/>
                    <a:pt x="67310" y="71200"/>
                    <a:pt x="69850" y="76280"/>
                  </a:cubicBezTo>
                  <a:cubicBezTo>
                    <a:pt x="71120" y="78820"/>
                    <a:pt x="69850" y="81360"/>
                    <a:pt x="69850" y="83900"/>
                  </a:cubicBezTo>
                  <a:cubicBezTo>
                    <a:pt x="69850" y="87710"/>
                    <a:pt x="68580" y="92790"/>
                    <a:pt x="67310" y="96600"/>
                  </a:cubicBezTo>
                  <a:cubicBezTo>
                    <a:pt x="67310" y="97870"/>
                    <a:pt x="66040" y="100410"/>
                    <a:pt x="66040" y="101680"/>
                  </a:cubicBezTo>
                  <a:cubicBezTo>
                    <a:pt x="64770" y="105490"/>
                    <a:pt x="60960" y="109300"/>
                    <a:pt x="66040" y="113110"/>
                  </a:cubicBezTo>
                  <a:cubicBezTo>
                    <a:pt x="66040" y="113110"/>
                    <a:pt x="66040" y="115650"/>
                    <a:pt x="64770" y="116920"/>
                  </a:cubicBezTo>
                  <a:cubicBezTo>
                    <a:pt x="62230" y="118190"/>
                    <a:pt x="58420" y="119460"/>
                    <a:pt x="55880" y="120730"/>
                  </a:cubicBezTo>
                  <a:cubicBezTo>
                    <a:pt x="52070" y="123270"/>
                    <a:pt x="45720" y="123270"/>
                    <a:pt x="43180" y="127080"/>
                  </a:cubicBezTo>
                  <a:cubicBezTo>
                    <a:pt x="41910" y="129620"/>
                    <a:pt x="40640" y="130890"/>
                    <a:pt x="38100" y="132160"/>
                  </a:cubicBezTo>
                  <a:cubicBezTo>
                    <a:pt x="36830" y="132160"/>
                    <a:pt x="35560" y="134700"/>
                    <a:pt x="34290" y="134700"/>
                  </a:cubicBezTo>
                  <a:lnTo>
                    <a:pt x="30480" y="138510"/>
                  </a:lnTo>
                  <a:cubicBezTo>
                    <a:pt x="27940" y="139780"/>
                    <a:pt x="24130" y="141050"/>
                    <a:pt x="22860" y="143590"/>
                  </a:cubicBezTo>
                  <a:cubicBezTo>
                    <a:pt x="19050" y="148670"/>
                    <a:pt x="13970" y="149940"/>
                    <a:pt x="7620" y="147400"/>
                  </a:cubicBezTo>
                  <a:cubicBezTo>
                    <a:pt x="6350" y="151210"/>
                    <a:pt x="3810" y="153750"/>
                    <a:pt x="3810" y="157560"/>
                  </a:cubicBezTo>
                  <a:cubicBezTo>
                    <a:pt x="5080" y="172800"/>
                    <a:pt x="7620" y="189310"/>
                    <a:pt x="8890" y="204550"/>
                  </a:cubicBezTo>
                  <a:cubicBezTo>
                    <a:pt x="8890" y="207090"/>
                    <a:pt x="10160" y="210900"/>
                    <a:pt x="11430" y="212170"/>
                  </a:cubicBezTo>
                  <a:cubicBezTo>
                    <a:pt x="17780" y="222330"/>
                    <a:pt x="12700" y="232490"/>
                    <a:pt x="11430" y="242650"/>
                  </a:cubicBezTo>
                  <a:cubicBezTo>
                    <a:pt x="11430" y="250270"/>
                    <a:pt x="7620" y="257890"/>
                    <a:pt x="6350" y="265510"/>
                  </a:cubicBezTo>
                  <a:cubicBezTo>
                    <a:pt x="5080" y="274400"/>
                    <a:pt x="6350" y="282020"/>
                    <a:pt x="5080" y="290910"/>
                  </a:cubicBezTo>
                  <a:cubicBezTo>
                    <a:pt x="5080" y="292180"/>
                    <a:pt x="3810" y="293450"/>
                    <a:pt x="2540" y="294720"/>
                  </a:cubicBezTo>
                  <a:cubicBezTo>
                    <a:pt x="-1270" y="297260"/>
                    <a:pt x="0" y="302340"/>
                    <a:pt x="1270" y="304880"/>
                  </a:cubicBezTo>
                  <a:cubicBezTo>
                    <a:pt x="3810" y="308690"/>
                    <a:pt x="7620" y="309960"/>
                    <a:pt x="11430" y="312500"/>
                  </a:cubicBezTo>
                  <a:cubicBezTo>
                    <a:pt x="12700" y="318850"/>
                    <a:pt x="13970" y="327740"/>
                    <a:pt x="17780" y="334090"/>
                  </a:cubicBezTo>
                  <a:cubicBezTo>
                    <a:pt x="20320" y="339170"/>
                    <a:pt x="21590" y="341710"/>
                    <a:pt x="19050" y="345520"/>
                  </a:cubicBezTo>
                  <a:lnTo>
                    <a:pt x="20320" y="346790"/>
                  </a:lnTo>
                  <a:cubicBezTo>
                    <a:pt x="22860" y="344250"/>
                    <a:pt x="26670" y="342980"/>
                    <a:pt x="29210" y="340440"/>
                  </a:cubicBezTo>
                  <a:cubicBezTo>
                    <a:pt x="30480" y="344250"/>
                    <a:pt x="33020" y="349330"/>
                    <a:pt x="31750" y="351870"/>
                  </a:cubicBezTo>
                  <a:cubicBezTo>
                    <a:pt x="30480" y="358220"/>
                    <a:pt x="33020" y="360760"/>
                    <a:pt x="35560" y="365840"/>
                  </a:cubicBezTo>
                  <a:cubicBezTo>
                    <a:pt x="39370" y="370920"/>
                    <a:pt x="41910" y="377270"/>
                    <a:pt x="44450" y="382350"/>
                  </a:cubicBezTo>
                  <a:cubicBezTo>
                    <a:pt x="44450" y="383620"/>
                    <a:pt x="44450" y="384890"/>
                    <a:pt x="43180" y="386160"/>
                  </a:cubicBezTo>
                  <a:cubicBezTo>
                    <a:pt x="43180" y="387430"/>
                    <a:pt x="41910" y="388700"/>
                    <a:pt x="41910" y="388700"/>
                  </a:cubicBezTo>
                  <a:cubicBezTo>
                    <a:pt x="44450" y="395050"/>
                    <a:pt x="46990" y="401400"/>
                    <a:pt x="44450" y="407750"/>
                  </a:cubicBezTo>
                  <a:cubicBezTo>
                    <a:pt x="44450" y="409020"/>
                    <a:pt x="45720" y="409020"/>
                    <a:pt x="45720" y="410290"/>
                  </a:cubicBezTo>
                  <a:cubicBezTo>
                    <a:pt x="48260" y="417910"/>
                    <a:pt x="57150" y="422990"/>
                    <a:pt x="57150" y="433150"/>
                  </a:cubicBezTo>
                  <a:cubicBezTo>
                    <a:pt x="57150" y="440770"/>
                    <a:pt x="63500" y="448390"/>
                    <a:pt x="63500" y="456010"/>
                  </a:cubicBezTo>
                  <a:cubicBezTo>
                    <a:pt x="64770" y="464900"/>
                    <a:pt x="67310" y="472520"/>
                    <a:pt x="71120" y="480140"/>
                  </a:cubicBezTo>
                  <a:cubicBezTo>
                    <a:pt x="72390" y="482680"/>
                    <a:pt x="72390" y="485220"/>
                    <a:pt x="72390" y="486490"/>
                  </a:cubicBezTo>
                  <a:cubicBezTo>
                    <a:pt x="69850" y="492840"/>
                    <a:pt x="73660" y="496650"/>
                    <a:pt x="77470" y="499190"/>
                  </a:cubicBezTo>
                  <a:cubicBezTo>
                    <a:pt x="86360" y="505540"/>
                    <a:pt x="88900" y="515700"/>
                    <a:pt x="91440" y="524590"/>
                  </a:cubicBezTo>
                  <a:cubicBezTo>
                    <a:pt x="93980" y="536020"/>
                    <a:pt x="95250" y="547450"/>
                    <a:pt x="96520" y="558880"/>
                  </a:cubicBezTo>
                  <a:cubicBezTo>
                    <a:pt x="96520" y="560150"/>
                    <a:pt x="100330" y="561420"/>
                    <a:pt x="101600" y="563960"/>
                  </a:cubicBezTo>
                  <a:cubicBezTo>
                    <a:pt x="101600" y="565230"/>
                    <a:pt x="100330" y="566500"/>
                    <a:pt x="100330" y="566500"/>
                  </a:cubicBezTo>
                  <a:cubicBezTo>
                    <a:pt x="107950" y="572850"/>
                    <a:pt x="119380" y="576660"/>
                    <a:pt x="118110" y="589360"/>
                  </a:cubicBezTo>
                  <a:lnTo>
                    <a:pt x="118110" y="590630"/>
                  </a:lnTo>
                  <a:cubicBezTo>
                    <a:pt x="124460" y="600790"/>
                    <a:pt x="121920" y="610950"/>
                    <a:pt x="119380" y="619840"/>
                  </a:cubicBezTo>
                  <a:cubicBezTo>
                    <a:pt x="119380" y="622380"/>
                    <a:pt x="116840" y="626190"/>
                    <a:pt x="114300" y="627460"/>
                  </a:cubicBezTo>
                  <a:cubicBezTo>
                    <a:pt x="106680" y="631270"/>
                    <a:pt x="104140" y="641430"/>
                    <a:pt x="106680" y="649050"/>
                  </a:cubicBezTo>
                  <a:cubicBezTo>
                    <a:pt x="109220" y="655400"/>
                    <a:pt x="110490" y="661750"/>
                    <a:pt x="113030" y="668100"/>
                  </a:cubicBezTo>
                  <a:cubicBezTo>
                    <a:pt x="115570" y="678260"/>
                    <a:pt x="116840" y="687150"/>
                    <a:pt x="111760" y="697310"/>
                  </a:cubicBezTo>
                  <a:cubicBezTo>
                    <a:pt x="106680" y="707470"/>
                    <a:pt x="110490" y="715090"/>
                    <a:pt x="121920" y="720170"/>
                  </a:cubicBezTo>
                  <a:cubicBezTo>
                    <a:pt x="129540" y="723980"/>
                    <a:pt x="130810" y="734140"/>
                    <a:pt x="124460" y="740490"/>
                  </a:cubicBezTo>
                  <a:cubicBezTo>
                    <a:pt x="120650" y="744300"/>
                    <a:pt x="121920" y="746840"/>
                    <a:pt x="124460" y="750650"/>
                  </a:cubicBezTo>
                  <a:lnTo>
                    <a:pt x="132080" y="758270"/>
                  </a:lnTo>
                  <a:cubicBezTo>
                    <a:pt x="133350" y="759540"/>
                    <a:pt x="133350" y="762080"/>
                    <a:pt x="133350" y="763350"/>
                  </a:cubicBezTo>
                  <a:lnTo>
                    <a:pt x="133350" y="770970"/>
                  </a:lnTo>
                  <a:cubicBezTo>
                    <a:pt x="133350" y="776050"/>
                    <a:pt x="132080" y="781130"/>
                    <a:pt x="130810" y="786210"/>
                  </a:cubicBezTo>
                  <a:cubicBezTo>
                    <a:pt x="129540" y="792560"/>
                    <a:pt x="125730" y="797640"/>
                    <a:pt x="124460" y="803990"/>
                  </a:cubicBezTo>
                  <a:cubicBezTo>
                    <a:pt x="123190" y="814150"/>
                    <a:pt x="114300" y="816690"/>
                    <a:pt x="107950" y="820500"/>
                  </a:cubicBezTo>
                  <a:cubicBezTo>
                    <a:pt x="104140" y="823040"/>
                    <a:pt x="99060" y="828120"/>
                    <a:pt x="100330" y="833200"/>
                  </a:cubicBezTo>
                  <a:cubicBezTo>
                    <a:pt x="102870" y="838280"/>
                    <a:pt x="100330" y="843360"/>
                    <a:pt x="99060" y="847170"/>
                  </a:cubicBezTo>
                  <a:cubicBezTo>
                    <a:pt x="99060" y="848440"/>
                    <a:pt x="97790" y="850980"/>
                    <a:pt x="97790" y="852250"/>
                  </a:cubicBezTo>
                  <a:cubicBezTo>
                    <a:pt x="95250" y="861140"/>
                    <a:pt x="100330" y="867490"/>
                    <a:pt x="106680" y="873840"/>
                  </a:cubicBezTo>
                  <a:lnTo>
                    <a:pt x="111760" y="878920"/>
                  </a:lnTo>
                  <a:cubicBezTo>
                    <a:pt x="113030" y="880190"/>
                    <a:pt x="115570" y="880190"/>
                    <a:pt x="116840" y="881460"/>
                  </a:cubicBezTo>
                  <a:cubicBezTo>
                    <a:pt x="123190" y="889080"/>
                    <a:pt x="120650" y="896700"/>
                    <a:pt x="116840" y="905590"/>
                  </a:cubicBezTo>
                  <a:cubicBezTo>
                    <a:pt x="113030" y="913210"/>
                    <a:pt x="116840" y="922100"/>
                    <a:pt x="124460" y="924640"/>
                  </a:cubicBezTo>
                  <a:cubicBezTo>
                    <a:pt x="129540" y="925910"/>
                    <a:pt x="133350" y="927180"/>
                    <a:pt x="135890" y="933530"/>
                  </a:cubicBezTo>
                  <a:cubicBezTo>
                    <a:pt x="139700" y="939880"/>
                    <a:pt x="142240" y="947500"/>
                    <a:pt x="151130" y="948770"/>
                  </a:cubicBezTo>
                  <a:cubicBezTo>
                    <a:pt x="152400" y="948770"/>
                    <a:pt x="153670" y="950040"/>
                    <a:pt x="153670" y="951310"/>
                  </a:cubicBezTo>
                  <a:cubicBezTo>
                    <a:pt x="154940" y="955120"/>
                    <a:pt x="156210" y="957660"/>
                    <a:pt x="157480" y="961470"/>
                  </a:cubicBezTo>
                  <a:lnTo>
                    <a:pt x="157480" y="972900"/>
                  </a:lnTo>
                  <a:cubicBezTo>
                    <a:pt x="156210" y="980520"/>
                    <a:pt x="153670" y="988140"/>
                    <a:pt x="152400" y="995760"/>
                  </a:cubicBezTo>
                  <a:cubicBezTo>
                    <a:pt x="151130" y="1004650"/>
                    <a:pt x="156210" y="1012270"/>
                    <a:pt x="157480" y="1021160"/>
                  </a:cubicBezTo>
                  <a:lnTo>
                    <a:pt x="158750" y="1022430"/>
                  </a:lnTo>
                  <a:cubicBezTo>
                    <a:pt x="162560" y="1024970"/>
                    <a:pt x="161290" y="1028780"/>
                    <a:pt x="158750" y="1031320"/>
                  </a:cubicBezTo>
                  <a:cubicBezTo>
                    <a:pt x="153670" y="1036400"/>
                    <a:pt x="152400" y="1045290"/>
                    <a:pt x="154940" y="1051640"/>
                  </a:cubicBezTo>
                  <a:cubicBezTo>
                    <a:pt x="158750" y="1059260"/>
                    <a:pt x="161290" y="1066880"/>
                    <a:pt x="163830" y="1074500"/>
                  </a:cubicBezTo>
                  <a:cubicBezTo>
                    <a:pt x="163830" y="1077040"/>
                    <a:pt x="162560" y="1079580"/>
                    <a:pt x="162560" y="1080850"/>
                  </a:cubicBezTo>
                  <a:cubicBezTo>
                    <a:pt x="162560" y="1083390"/>
                    <a:pt x="161290" y="1087200"/>
                    <a:pt x="162560" y="1088470"/>
                  </a:cubicBezTo>
                  <a:cubicBezTo>
                    <a:pt x="170180" y="1098630"/>
                    <a:pt x="167640" y="1108790"/>
                    <a:pt x="162560" y="1117680"/>
                  </a:cubicBezTo>
                  <a:cubicBezTo>
                    <a:pt x="160020" y="1122760"/>
                    <a:pt x="157480" y="1130380"/>
                    <a:pt x="149860" y="1132920"/>
                  </a:cubicBezTo>
                  <a:cubicBezTo>
                    <a:pt x="144780" y="1134190"/>
                    <a:pt x="139700" y="1139270"/>
                    <a:pt x="135890" y="1143080"/>
                  </a:cubicBezTo>
                  <a:cubicBezTo>
                    <a:pt x="129540" y="1149430"/>
                    <a:pt x="120650" y="1155780"/>
                    <a:pt x="120650" y="1167210"/>
                  </a:cubicBezTo>
                  <a:cubicBezTo>
                    <a:pt x="120650" y="1169750"/>
                    <a:pt x="115570" y="1172290"/>
                    <a:pt x="116840" y="1173560"/>
                  </a:cubicBezTo>
                  <a:cubicBezTo>
                    <a:pt x="118110" y="1178640"/>
                    <a:pt x="115570" y="1178640"/>
                    <a:pt x="113030" y="1181180"/>
                  </a:cubicBezTo>
                  <a:cubicBezTo>
                    <a:pt x="110490" y="1183720"/>
                    <a:pt x="107950" y="1187530"/>
                    <a:pt x="104140" y="1190070"/>
                  </a:cubicBezTo>
                  <a:cubicBezTo>
                    <a:pt x="99060" y="1193880"/>
                    <a:pt x="92710" y="1197690"/>
                    <a:pt x="87630" y="1201500"/>
                  </a:cubicBezTo>
                  <a:cubicBezTo>
                    <a:pt x="82550" y="1205310"/>
                    <a:pt x="76200" y="1207850"/>
                    <a:pt x="71120" y="1211660"/>
                  </a:cubicBezTo>
                  <a:cubicBezTo>
                    <a:pt x="69850" y="1212930"/>
                    <a:pt x="68580" y="1216740"/>
                    <a:pt x="69850" y="1218010"/>
                  </a:cubicBezTo>
                  <a:lnTo>
                    <a:pt x="77470" y="1233250"/>
                  </a:lnTo>
                  <a:cubicBezTo>
                    <a:pt x="78740" y="1235790"/>
                    <a:pt x="81280" y="1237060"/>
                    <a:pt x="83820" y="1238330"/>
                  </a:cubicBezTo>
                  <a:lnTo>
                    <a:pt x="82550" y="1239600"/>
                  </a:lnTo>
                  <a:cubicBezTo>
                    <a:pt x="78740" y="1238330"/>
                    <a:pt x="74930" y="1237060"/>
                    <a:pt x="73660" y="1235790"/>
                  </a:cubicBezTo>
                  <a:lnTo>
                    <a:pt x="69850" y="1251030"/>
                  </a:lnTo>
                  <a:cubicBezTo>
                    <a:pt x="68580" y="1254840"/>
                    <a:pt x="68580" y="1261190"/>
                    <a:pt x="68580" y="1263730"/>
                  </a:cubicBezTo>
                  <a:lnTo>
                    <a:pt x="68580" y="1284050"/>
                  </a:lnTo>
                  <a:cubicBezTo>
                    <a:pt x="68580" y="1291670"/>
                    <a:pt x="67310" y="1298020"/>
                    <a:pt x="68580" y="1305640"/>
                  </a:cubicBezTo>
                  <a:cubicBezTo>
                    <a:pt x="69850" y="1310720"/>
                    <a:pt x="67310" y="1314530"/>
                    <a:pt x="64770" y="1318340"/>
                  </a:cubicBezTo>
                  <a:cubicBezTo>
                    <a:pt x="57150" y="1328500"/>
                    <a:pt x="48260" y="1338660"/>
                    <a:pt x="52070" y="1352630"/>
                  </a:cubicBezTo>
                  <a:cubicBezTo>
                    <a:pt x="52070" y="1353900"/>
                    <a:pt x="50800" y="1356440"/>
                    <a:pt x="49530" y="1357710"/>
                  </a:cubicBezTo>
                  <a:cubicBezTo>
                    <a:pt x="48260" y="1361520"/>
                    <a:pt x="45720" y="1364060"/>
                    <a:pt x="43180" y="1369140"/>
                  </a:cubicBezTo>
                  <a:cubicBezTo>
                    <a:pt x="46990" y="1369140"/>
                    <a:pt x="48260" y="1369140"/>
                    <a:pt x="50800" y="1367870"/>
                  </a:cubicBezTo>
                  <a:cubicBezTo>
                    <a:pt x="53340" y="1370410"/>
                    <a:pt x="52070" y="1371680"/>
                    <a:pt x="50800" y="1372950"/>
                  </a:cubicBezTo>
                  <a:cubicBezTo>
                    <a:pt x="52070" y="1374220"/>
                    <a:pt x="54610" y="1375490"/>
                    <a:pt x="54610" y="1376760"/>
                  </a:cubicBezTo>
                  <a:cubicBezTo>
                    <a:pt x="57150" y="1383110"/>
                    <a:pt x="58420" y="1389460"/>
                    <a:pt x="60960" y="1395810"/>
                  </a:cubicBezTo>
                  <a:cubicBezTo>
                    <a:pt x="62230" y="1398350"/>
                    <a:pt x="63500" y="1400890"/>
                    <a:pt x="64770" y="1402160"/>
                  </a:cubicBezTo>
                  <a:cubicBezTo>
                    <a:pt x="68580" y="1407240"/>
                    <a:pt x="74930" y="1411050"/>
                    <a:pt x="73660" y="1419940"/>
                  </a:cubicBezTo>
                  <a:cubicBezTo>
                    <a:pt x="73660" y="1421210"/>
                    <a:pt x="76200" y="1423750"/>
                    <a:pt x="76200" y="1426290"/>
                  </a:cubicBezTo>
                  <a:cubicBezTo>
                    <a:pt x="77470" y="1428830"/>
                    <a:pt x="77470" y="1432640"/>
                    <a:pt x="78740" y="1435180"/>
                  </a:cubicBezTo>
                  <a:lnTo>
                    <a:pt x="78740" y="1437720"/>
                  </a:lnTo>
                  <a:cubicBezTo>
                    <a:pt x="81280" y="1445340"/>
                    <a:pt x="83820" y="1451690"/>
                    <a:pt x="85090" y="1459310"/>
                  </a:cubicBezTo>
                  <a:lnTo>
                    <a:pt x="85090" y="1464390"/>
                  </a:lnTo>
                  <a:cubicBezTo>
                    <a:pt x="85090" y="1470740"/>
                    <a:pt x="83820" y="1475820"/>
                    <a:pt x="83820" y="1482170"/>
                  </a:cubicBezTo>
                  <a:cubicBezTo>
                    <a:pt x="83820" y="1488520"/>
                    <a:pt x="86360" y="1494870"/>
                    <a:pt x="86360" y="1501220"/>
                  </a:cubicBezTo>
                  <a:cubicBezTo>
                    <a:pt x="86360" y="1508840"/>
                    <a:pt x="86360" y="1517730"/>
                    <a:pt x="81280" y="1524080"/>
                  </a:cubicBezTo>
                  <a:cubicBezTo>
                    <a:pt x="80010" y="1525350"/>
                    <a:pt x="80010" y="1529160"/>
                    <a:pt x="81280" y="1531700"/>
                  </a:cubicBezTo>
                  <a:cubicBezTo>
                    <a:pt x="82550" y="1540590"/>
                    <a:pt x="83820" y="1549480"/>
                    <a:pt x="86360" y="1557100"/>
                  </a:cubicBezTo>
                  <a:cubicBezTo>
                    <a:pt x="88900" y="1564720"/>
                    <a:pt x="86360" y="1568530"/>
                    <a:pt x="80010" y="1571070"/>
                  </a:cubicBezTo>
                  <a:cubicBezTo>
                    <a:pt x="77470" y="1572340"/>
                    <a:pt x="74930" y="1574880"/>
                    <a:pt x="72390" y="1577420"/>
                  </a:cubicBezTo>
                  <a:cubicBezTo>
                    <a:pt x="69850" y="1581230"/>
                    <a:pt x="66040" y="1585040"/>
                    <a:pt x="66040" y="1588850"/>
                  </a:cubicBezTo>
                  <a:cubicBezTo>
                    <a:pt x="66040" y="1597740"/>
                    <a:pt x="60960" y="1602820"/>
                    <a:pt x="57150" y="1609170"/>
                  </a:cubicBezTo>
                  <a:cubicBezTo>
                    <a:pt x="50800" y="1619330"/>
                    <a:pt x="43180" y="1628220"/>
                    <a:pt x="44450" y="1640920"/>
                  </a:cubicBezTo>
                  <a:lnTo>
                    <a:pt x="38100" y="1640920"/>
                  </a:lnTo>
                  <a:cubicBezTo>
                    <a:pt x="38100" y="1638380"/>
                    <a:pt x="38100" y="1635840"/>
                    <a:pt x="36830" y="1633300"/>
                  </a:cubicBezTo>
                  <a:cubicBezTo>
                    <a:pt x="34290" y="1637110"/>
                    <a:pt x="30480" y="1637110"/>
                    <a:pt x="27940" y="1639650"/>
                  </a:cubicBezTo>
                  <a:cubicBezTo>
                    <a:pt x="24130" y="1644730"/>
                    <a:pt x="22860" y="1649810"/>
                    <a:pt x="20320" y="1654890"/>
                  </a:cubicBezTo>
                  <a:cubicBezTo>
                    <a:pt x="19050" y="1658700"/>
                    <a:pt x="19050" y="1663780"/>
                    <a:pt x="25400" y="1661240"/>
                  </a:cubicBezTo>
                  <a:cubicBezTo>
                    <a:pt x="26670" y="1667590"/>
                    <a:pt x="26670" y="1672670"/>
                    <a:pt x="29210" y="1675210"/>
                  </a:cubicBezTo>
                  <a:cubicBezTo>
                    <a:pt x="33020" y="1680290"/>
                    <a:pt x="30480" y="1685370"/>
                    <a:pt x="27940" y="1689180"/>
                  </a:cubicBezTo>
                  <a:cubicBezTo>
                    <a:pt x="26670" y="1691720"/>
                    <a:pt x="25400" y="1694260"/>
                    <a:pt x="26670" y="1696800"/>
                  </a:cubicBezTo>
                  <a:cubicBezTo>
                    <a:pt x="34290" y="1712040"/>
                    <a:pt x="30480" y="1727280"/>
                    <a:pt x="30480" y="1742520"/>
                  </a:cubicBezTo>
                  <a:cubicBezTo>
                    <a:pt x="30480" y="1745060"/>
                    <a:pt x="29210" y="1747600"/>
                    <a:pt x="29210" y="1751410"/>
                  </a:cubicBezTo>
                  <a:cubicBezTo>
                    <a:pt x="27940" y="1756490"/>
                    <a:pt x="25400" y="1760300"/>
                    <a:pt x="24130" y="1765380"/>
                  </a:cubicBezTo>
                  <a:cubicBezTo>
                    <a:pt x="22860" y="1770460"/>
                    <a:pt x="21590" y="1776810"/>
                    <a:pt x="20320" y="1781890"/>
                  </a:cubicBezTo>
                  <a:lnTo>
                    <a:pt x="20320" y="1785700"/>
                  </a:lnTo>
                  <a:cubicBezTo>
                    <a:pt x="20320" y="1794590"/>
                    <a:pt x="21590" y="1803480"/>
                    <a:pt x="21590" y="1811100"/>
                  </a:cubicBezTo>
                  <a:cubicBezTo>
                    <a:pt x="21590" y="1817450"/>
                    <a:pt x="19050" y="1823800"/>
                    <a:pt x="17780" y="1831420"/>
                  </a:cubicBezTo>
                  <a:cubicBezTo>
                    <a:pt x="7620" y="1832690"/>
                    <a:pt x="10160" y="1842850"/>
                    <a:pt x="5080" y="1849200"/>
                  </a:cubicBezTo>
                  <a:cubicBezTo>
                    <a:pt x="3810" y="1850470"/>
                    <a:pt x="5080" y="1853010"/>
                    <a:pt x="5080" y="1854280"/>
                  </a:cubicBezTo>
                  <a:cubicBezTo>
                    <a:pt x="3810" y="1861900"/>
                    <a:pt x="7620" y="1866980"/>
                    <a:pt x="13970" y="1869520"/>
                  </a:cubicBezTo>
                  <a:cubicBezTo>
                    <a:pt x="20320" y="1873330"/>
                    <a:pt x="22860" y="1883490"/>
                    <a:pt x="33020" y="1879680"/>
                  </a:cubicBezTo>
                  <a:cubicBezTo>
                    <a:pt x="34290" y="1878410"/>
                    <a:pt x="35560" y="1875870"/>
                    <a:pt x="38100" y="1874600"/>
                  </a:cubicBezTo>
                  <a:cubicBezTo>
                    <a:pt x="41910" y="1874600"/>
                    <a:pt x="44450" y="1875870"/>
                    <a:pt x="43180" y="1879680"/>
                  </a:cubicBezTo>
                  <a:cubicBezTo>
                    <a:pt x="43180" y="1880950"/>
                    <a:pt x="45720" y="1882220"/>
                    <a:pt x="46990" y="1883490"/>
                  </a:cubicBezTo>
                  <a:cubicBezTo>
                    <a:pt x="48260" y="1884760"/>
                    <a:pt x="50800" y="1884760"/>
                    <a:pt x="50800" y="1886030"/>
                  </a:cubicBezTo>
                  <a:cubicBezTo>
                    <a:pt x="53340" y="1893650"/>
                    <a:pt x="59690" y="1898730"/>
                    <a:pt x="58420" y="1907620"/>
                  </a:cubicBezTo>
                  <a:lnTo>
                    <a:pt x="58420" y="1910160"/>
                  </a:lnTo>
                  <a:cubicBezTo>
                    <a:pt x="64770" y="1917780"/>
                    <a:pt x="63500" y="1925400"/>
                    <a:pt x="62230" y="1934290"/>
                  </a:cubicBezTo>
                  <a:cubicBezTo>
                    <a:pt x="60960" y="1938100"/>
                    <a:pt x="62230" y="1943180"/>
                    <a:pt x="62230" y="1948260"/>
                  </a:cubicBezTo>
                  <a:cubicBezTo>
                    <a:pt x="62230" y="1952070"/>
                    <a:pt x="62230" y="1955880"/>
                    <a:pt x="59690" y="1959690"/>
                  </a:cubicBezTo>
                  <a:cubicBezTo>
                    <a:pt x="57150" y="1964770"/>
                    <a:pt x="53340" y="1969850"/>
                    <a:pt x="50800" y="1974930"/>
                  </a:cubicBezTo>
                  <a:cubicBezTo>
                    <a:pt x="48260" y="1980010"/>
                    <a:pt x="48260" y="1986360"/>
                    <a:pt x="39370" y="1986360"/>
                  </a:cubicBezTo>
                  <a:cubicBezTo>
                    <a:pt x="38100" y="1986360"/>
                    <a:pt x="36830" y="1988900"/>
                    <a:pt x="35560" y="1988900"/>
                  </a:cubicBezTo>
                  <a:cubicBezTo>
                    <a:pt x="43180" y="1997790"/>
                    <a:pt x="49530" y="2005410"/>
                    <a:pt x="55880" y="2013030"/>
                  </a:cubicBezTo>
                  <a:cubicBezTo>
                    <a:pt x="59690" y="2016840"/>
                    <a:pt x="64770" y="2021920"/>
                    <a:pt x="71120" y="2019380"/>
                  </a:cubicBezTo>
                  <a:cubicBezTo>
                    <a:pt x="72390" y="2019380"/>
                    <a:pt x="73660" y="2020650"/>
                    <a:pt x="74930" y="2020650"/>
                  </a:cubicBezTo>
                  <a:cubicBezTo>
                    <a:pt x="77470" y="2021920"/>
                    <a:pt x="80010" y="2023190"/>
                    <a:pt x="81280" y="2025730"/>
                  </a:cubicBezTo>
                  <a:cubicBezTo>
                    <a:pt x="85090" y="2028270"/>
                    <a:pt x="88900" y="2030810"/>
                    <a:pt x="93980" y="2033350"/>
                  </a:cubicBezTo>
                  <a:lnTo>
                    <a:pt x="101600" y="2040970"/>
                  </a:lnTo>
                  <a:cubicBezTo>
                    <a:pt x="105410" y="2043510"/>
                    <a:pt x="109220" y="2046050"/>
                    <a:pt x="111760" y="2049860"/>
                  </a:cubicBezTo>
                  <a:cubicBezTo>
                    <a:pt x="119380" y="2058750"/>
                    <a:pt x="127000" y="2067640"/>
                    <a:pt x="134620" y="2077800"/>
                  </a:cubicBezTo>
                  <a:cubicBezTo>
                    <a:pt x="139700" y="2082880"/>
                    <a:pt x="143510" y="2089230"/>
                    <a:pt x="148590" y="2094310"/>
                  </a:cubicBezTo>
                  <a:cubicBezTo>
                    <a:pt x="156210" y="2103200"/>
                    <a:pt x="162560" y="2113360"/>
                    <a:pt x="173990" y="2118440"/>
                  </a:cubicBezTo>
                  <a:cubicBezTo>
                    <a:pt x="175260" y="2118440"/>
                    <a:pt x="176530" y="2120980"/>
                    <a:pt x="177800" y="2122250"/>
                  </a:cubicBezTo>
                  <a:cubicBezTo>
                    <a:pt x="182880" y="2128600"/>
                    <a:pt x="182880" y="2138760"/>
                    <a:pt x="193040" y="2138760"/>
                  </a:cubicBezTo>
                  <a:cubicBezTo>
                    <a:pt x="193040" y="2148920"/>
                    <a:pt x="200660" y="2154000"/>
                    <a:pt x="207010" y="2159080"/>
                  </a:cubicBezTo>
                  <a:cubicBezTo>
                    <a:pt x="212090" y="2162890"/>
                    <a:pt x="218440" y="2166700"/>
                    <a:pt x="222250" y="2171780"/>
                  </a:cubicBezTo>
                  <a:cubicBezTo>
                    <a:pt x="224790" y="2176860"/>
                    <a:pt x="223520" y="2183210"/>
                    <a:pt x="223520" y="2189560"/>
                  </a:cubicBezTo>
                  <a:cubicBezTo>
                    <a:pt x="223520" y="2192100"/>
                    <a:pt x="223520" y="2194640"/>
                    <a:pt x="224790" y="2194640"/>
                  </a:cubicBezTo>
                  <a:cubicBezTo>
                    <a:pt x="229870" y="2199720"/>
                    <a:pt x="233680" y="2206070"/>
                    <a:pt x="240030" y="2209880"/>
                  </a:cubicBezTo>
                  <a:cubicBezTo>
                    <a:pt x="246380" y="2213690"/>
                    <a:pt x="250190" y="2217500"/>
                    <a:pt x="251460" y="2223850"/>
                  </a:cubicBezTo>
                  <a:cubicBezTo>
                    <a:pt x="252730" y="2230200"/>
                    <a:pt x="259080" y="2236550"/>
                    <a:pt x="255270" y="2245440"/>
                  </a:cubicBezTo>
                  <a:cubicBezTo>
                    <a:pt x="252730" y="2253060"/>
                    <a:pt x="255270" y="2261950"/>
                    <a:pt x="250190" y="2267030"/>
                  </a:cubicBezTo>
                  <a:cubicBezTo>
                    <a:pt x="251460" y="2277190"/>
                    <a:pt x="254000" y="2284810"/>
                    <a:pt x="255270" y="2293700"/>
                  </a:cubicBezTo>
                  <a:cubicBezTo>
                    <a:pt x="257810" y="2303860"/>
                    <a:pt x="256540" y="2315290"/>
                    <a:pt x="264160" y="2324180"/>
                  </a:cubicBezTo>
                  <a:cubicBezTo>
                    <a:pt x="270510" y="2331800"/>
                    <a:pt x="276860" y="2338150"/>
                    <a:pt x="275590" y="2349580"/>
                  </a:cubicBezTo>
                  <a:cubicBezTo>
                    <a:pt x="283210" y="2348310"/>
                    <a:pt x="289560" y="2347040"/>
                    <a:pt x="297180" y="2345770"/>
                  </a:cubicBezTo>
                  <a:cubicBezTo>
                    <a:pt x="317500" y="2343230"/>
                    <a:pt x="337820" y="2340690"/>
                    <a:pt x="358140" y="2339420"/>
                  </a:cubicBezTo>
                  <a:cubicBezTo>
                    <a:pt x="383540" y="2335610"/>
                    <a:pt x="407670" y="2334340"/>
                    <a:pt x="431800" y="2336880"/>
                  </a:cubicBezTo>
                  <a:cubicBezTo>
                    <a:pt x="466090" y="2339420"/>
                    <a:pt x="1639570" y="2350850"/>
                    <a:pt x="1671320" y="2362280"/>
                  </a:cubicBezTo>
                  <a:lnTo>
                    <a:pt x="1697990" y="2373710"/>
                  </a:lnTo>
                  <a:cubicBezTo>
                    <a:pt x="1704340" y="2376250"/>
                    <a:pt x="1708150" y="2372440"/>
                    <a:pt x="1709420" y="2366090"/>
                  </a:cubicBezTo>
                  <a:cubicBezTo>
                    <a:pt x="1710690" y="2358470"/>
                    <a:pt x="1715770" y="2355930"/>
                    <a:pt x="1722120" y="2353390"/>
                  </a:cubicBezTo>
                  <a:cubicBezTo>
                    <a:pt x="1732280" y="2350850"/>
                    <a:pt x="1742440" y="2354660"/>
                    <a:pt x="1752600" y="2349580"/>
                  </a:cubicBezTo>
                  <a:cubicBezTo>
                    <a:pt x="1757680" y="2347040"/>
                    <a:pt x="1766570" y="2349580"/>
                    <a:pt x="1774190" y="2350850"/>
                  </a:cubicBezTo>
                  <a:cubicBezTo>
                    <a:pt x="1784350" y="2352120"/>
                    <a:pt x="1794510" y="2349580"/>
                    <a:pt x="1803400" y="2345770"/>
                  </a:cubicBezTo>
                  <a:cubicBezTo>
                    <a:pt x="1818640" y="2336880"/>
                    <a:pt x="1836420" y="2335610"/>
                    <a:pt x="1852930" y="2335610"/>
                  </a:cubicBezTo>
                  <a:cubicBezTo>
                    <a:pt x="1856740" y="2335610"/>
                    <a:pt x="1860550" y="2334340"/>
                    <a:pt x="1863090" y="2333070"/>
                  </a:cubicBezTo>
                  <a:cubicBezTo>
                    <a:pt x="1865630" y="2330530"/>
                    <a:pt x="1868170" y="2325450"/>
                    <a:pt x="1869440" y="2320370"/>
                  </a:cubicBezTo>
                  <a:lnTo>
                    <a:pt x="1884680" y="2289890"/>
                  </a:lnTo>
                  <a:cubicBezTo>
                    <a:pt x="1892300" y="2275920"/>
                    <a:pt x="1891030" y="2264490"/>
                    <a:pt x="1882140" y="2251790"/>
                  </a:cubicBezTo>
                  <a:cubicBezTo>
                    <a:pt x="1880870" y="2250520"/>
                    <a:pt x="1879600" y="2246710"/>
                    <a:pt x="1879600" y="2245440"/>
                  </a:cubicBezTo>
                  <a:cubicBezTo>
                    <a:pt x="1880870" y="2236550"/>
                    <a:pt x="1880870" y="2227660"/>
                    <a:pt x="1888490" y="2220040"/>
                  </a:cubicBezTo>
                  <a:cubicBezTo>
                    <a:pt x="1896110" y="2211150"/>
                    <a:pt x="1901190" y="2198450"/>
                    <a:pt x="1907540" y="2188290"/>
                  </a:cubicBezTo>
                  <a:cubicBezTo>
                    <a:pt x="1911350" y="2181940"/>
                    <a:pt x="1916430" y="2174320"/>
                    <a:pt x="1921510" y="2170510"/>
                  </a:cubicBezTo>
                  <a:cubicBezTo>
                    <a:pt x="1924050" y="2167970"/>
                    <a:pt x="1926590" y="2165430"/>
                    <a:pt x="1927860" y="2162890"/>
                  </a:cubicBezTo>
                  <a:cubicBezTo>
                    <a:pt x="1932940" y="2148920"/>
                    <a:pt x="1945640" y="2141300"/>
                    <a:pt x="1955800" y="2132410"/>
                  </a:cubicBezTo>
                  <a:cubicBezTo>
                    <a:pt x="1964690" y="2124790"/>
                    <a:pt x="1969770" y="2114630"/>
                    <a:pt x="1971040" y="2103200"/>
                  </a:cubicBezTo>
                  <a:cubicBezTo>
                    <a:pt x="1973580" y="2090500"/>
                    <a:pt x="1974850" y="2077800"/>
                    <a:pt x="1977390" y="2065100"/>
                  </a:cubicBezTo>
                  <a:cubicBezTo>
                    <a:pt x="1978660" y="2060020"/>
                    <a:pt x="1979930" y="2053670"/>
                    <a:pt x="1982470" y="2048590"/>
                  </a:cubicBezTo>
                  <a:cubicBezTo>
                    <a:pt x="1985010" y="2042240"/>
                    <a:pt x="1985010" y="2035890"/>
                    <a:pt x="1988820" y="2030810"/>
                  </a:cubicBezTo>
                  <a:cubicBezTo>
                    <a:pt x="1995170" y="2023190"/>
                    <a:pt x="1998980" y="2015570"/>
                    <a:pt x="1996440" y="2005410"/>
                  </a:cubicBezTo>
                  <a:cubicBezTo>
                    <a:pt x="1995170" y="2001600"/>
                    <a:pt x="1997710" y="1996520"/>
                    <a:pt x="1998980" y="1992710"/>
                  </a:cubicBezTo>
                  <a:cubicBezTo>
                    <a:pt x="1998980" y="1991440"/>
                    <a:pt x="2000250" y="1990170"/>
                    <a:pt x="2000250" y="1988900"/>
                  </a:cubicBezTo>
                  <a:cubicBezTo>
                    <a:pt x="2001520" y="1974930"/>
                    <a:pt x="1998980" y="1962230"/>
                    <a:pt x="1996440" y="1949530"/>
                  </a:cubicBezTo>
                  <a:cubicBezTo>
                    <a:pt x="1995170" y="1944450"/>
                    <a:pt x="1993900" y="1939370"/>
                    <a:pt x="1991360" y="1934290"/>
                  </a:cubicBezTo>
                  <a:cubicBezTo>
                    <a:pt x="1985010" y="1920320"/>
                    <a:pt x="1978660" y="1906350"/>
                    <a:pt x="1971040" y="1893650"/>
                  </a:cubicBezTo>
                  <a:cubicBezTo>
                    <a:pt x="1965960" y="1884760"/>
                    <a:pt x="1960880" y="1875870"/>
                    <a:pt x="1965960" y="1865710"/>
                  </a:cubicBezTo>
                  <a:lnTo>
                    <a:pt x="1965960" y="1860630"/>
                  </a:lnTo>
                  <a:cubicBezTo>
                    <a:pt x="1965960" y="1851740"/>
                    <a:pt x="1964690" y="1842850"/>
                    <a:pt x="1963420" y="1835230"/>
                  </a:cubicBezTo>
                  <a:cubicBezTo>
                    <a:pt x="1963420" y="1833960"/>
                    <a:pt x="1963420" y="1831420"/>
                    <a:pt x="1962150" y="1831420"/>
                  </a:cubicBezTo>
                  <a:cubicBezTo>
                    <a:pt x="1957070" y="1827610"/>
                    <a:pt x="1957070" y="1821260"/>
                    <a:pt x="1955800" y="1814910"/>
                  </a:cubicBezTo>
                  <a:cubicBezTo>
                    <a:pt x="1954530" y="1804750"/>
                    <a:pt x="1954530" y="1794590"/>
                    <a:pt x="1948180" y="1786970"/>
                  </a:cubicBezTo>
                  <a:cubicBezTo>
                    <a:pt x="1943100" y="1779350"/>
                    <a:pt x="1941830" y="1771730"/>
                    <a:pt x="1940560" y="1762840"/>
                  </a:cubicBezTo>
                  <a:cubicBezTo>
                    <a:pt x="1940560" y="1761570"/>
                    <a:pt x="1939290" y="1759030"/>
                    <a:pt x="1939290" y="1757760"/>
                  </a:cubicBezTo>
                  <a:cubicBezTo>
                    <a:pt x="1938020" y="1751410"/>
                    <a:pt x="1934210" y="1745060"/>
                    <a:pt x="1935480" y="1739980"/>
                  </a:cubicBezTo>
                  <a:cubicBezTo>
                    <a:pt x="1938020" y="1728550"/>
                    <a:pt x="1934210" y="1723470"/>
                    <a:pt x="1924050" y="1715850"/>
                  </a:cubicBezTo>
                  <a:cubicBezTo>
                    <a:pt x="1921510" y="1714580"/>
                    <a:pt x="1920240" y="1710770"/>
                    <a:pt x="1918970" y="1708230"/>
                  </a:cubicBezTo>
                  <a:cubicBezTo>
                    <a:pt x="1917700" y="1701880"/>
                    <a:pt x="1918970" y="1695530"/>
                    <a:pt x="1917700" y="1689180"/>
                  </a:cubicBezTo>
                  <a:cubicBezTo>
                    <a:pt x="1917700" y="1685370"/>
                    <a:pt x="1913890" y="1681560"/>
                    <a:pt x="1913890" y="1679020"/>
                  </a:cubicBezTo>
                  <a:cubicBezTo>
                    <a:pt x="1915160" y="1668860"/>
                    <a:pt x="1911350" y="1657430"/>
                    <a:pt x="1917700" y="1648540"/>
                  </a:cubicBezTo>
                  <a:cubicBezTo>
                    <a:pt x="1918970" y="1647270"/>
                    <a:pt x="1918970" y="1644730"/>
                    <a:pt x="1918970" y="1642190"/>
                  </a:cubicBezTo>
                  <a:cubicBezTo>
                    <a:pt x="1920240" y="1625680"/>
                    <a:pt x="1925320" y="1611710"/>
                    <a:pt x="1935480" y="1600280"/>
                  </a:cubicBezTo>
                  <a:cubicBezTo>
                    <a:pt x="1939290" y="1596470"/>
                    <a:pt x="1941830" y="1591390"/>
                    <a:pt x="1944370" y="1587580"/>
                  </a:cubicBezTo>
                  <a:cubicBezTo>
                    <a:pt x="1946910" y="1583770"/>
                    <a:pt x="1946910" y="1578690"/>
                    <a:pt x="1948180" y="1574880"/>
                  </a:cubicBezTo>
                  <a:cubicBezTo>
                    <a:pt x="1949450" y="1571070"/>
                    <a:pt x="1950720" y="1568530"/>
                    <a:pt x="1950720" y="1564720"/>
                  </a:cubicBezTo>
                  <a:cubicBezTo>
                    <a:pt x="1950720" y="1558370"/>
                    <a:pt x="1953260" y="1553290"/>
                    <a:pt x="1958340" y="1549480"/>
                  </a:cubicBezTo>
                  <a:cubicBezTo>
                    <a:pt x="1959610" y="1548210"/>
                    <a:pt x="1960880" y="1546940"/>
                    <a:pt x="1963420" y="1545670"/>
                  </a:cubicBezTo>
                  <a:cubicBezTo>
                    <a:pt x="1967230" y="1546940"/>
                    <a:pt x="1977390" y="1539320"/>
                    <a:pt x="1977390" y="1534240"/>
                  </a:cubicBezTo>
                  <a:cubicBezTo>
                    <a:pt x="1977390" y="1525350"/>
                    <a:pt x="1979930" y="1516460"/>
                    <a:pt x="1986280" y="1508840"/>
                  </a:cubicBezTo>
                  <a:cubicBezTo>
                    <a:pt x="1987550" y="1507570"/>
                    <a:pt x="1987550" y="1505030"/>
                    <a:pt x="1986280" y="1502490"/>
                  </a:cubicBezTo>
                  <a:cubicBezTo>
                    <a:pt x="1985010" y="1498680"/>
                    <a:pt x="1985010" y="1496140"/>
                    <a:pt x="1988820" y="1493600"/>
                  </a:cubicBezTo>
                  <a:cubicBezTo>
                    <a:pt x="1990090" y="1492330"/>
                    <a:pt x="1990090" y="1487250"/>
                    <a:pt x="1990090" y="1484710"/>
                  </a:cubicBezTo>
                  <a:cubicBezTo>
                    <a:pt x="1990090" y="1478360"/>
                    <a:pt x="1988820" y="1470740"/>
                    <a:pt x="1990090" y="1464390"/>
                  </a:cubicBezTo>
                  <a:cubicBezTo>
                    <a:pt x="1991360" y="1452960"/>
                    <a:pt x="1992630" y="1442800"/>
                    <a:pt x="1995170" y="1431370"/>
                  </a:cubicBezTo>
                  <a:cubicBezTo>
                    <a:pt x="1995170" y="1428830"/>
                    <a:pt x="1996440" y="1426290"/>
                    <a:pt x="1997710" y="1425020"/>
                  </a:cubicBezTo>
                  <a:cubicBezTo>
                    <a:pt x="2004060" y="1422480"/>
                    <a:pt x="2004060" y="1416130"/>
                    <a:pt x="2005330" y="1412320"/>
                  </a:cubicBezTo>
                  <a:cubicBezTo>
                    <a:pt x="2006600" y="1408510"/>
                    <a:pt x="2007870" y="1403430"/>
                    <a:pt x="2007870" y="1400890"/>
                  </a:cubicBezTo>
                  <a:cubicBezTo>
                    <a:pt x="2006600" y="1399620"/>
                    <a:pt x="2005330" y="1397080"/>
                    <a:pt x="2002790" y="1394540"/>
                  </a:cubicBezTo>
                  <a:cubicBezTo>
                    <a:pt x="2002790" y="1399620"/>
                    <a:pt x="2004060" y="1402160"/>
                    <a:pt x="2004060" y="1404700"/>
                  </a:cubicBezTo>
                  <a:cubicBezTo>
                    <a:pt x="1997710" y="1399620"/>
                    <a:pt x="1996440" y="1394540"/>
                    <a:pt x="2000250" y="1388190"/>
                  </a:cubicBezTo>
                  <a:cubicBezTo>
                    <a:pt x="2006600" y="1380570"/>
                    <a:pt x="2006600" y="1374220"/>
                    <a:pt x="2000250" y="1365330"/>
                  </a:cubicBezTo>
                  <a:lnTo>
                    <a:pt x="1996440" y="1357710"/>
                  </a:lnTo>
                  <a:lnTo>
                    <a:pt x="1990090" y="1357710"/>
                  </a:lnTo>
                  <a:cubicBezTo>
                    <a:pt x="1991360" y="1353900"/>
                    <a:pt x="1993900" y="1350090"/>
                    <a:pt x="1993900" y="1347550"/>
                  </a:cubicBezTo>
                  <a:cubicBezTo>
                    <a:pt x="1990090" y="1339930"/>
                    <a:pt x="1986280" y="1332310"/>
                    <a:pt x="1981200" y="1325960"/>
                  </a:cubicBezTo>
                  <a:cubicBezTo>
                    <a:pt x="1976120" y="1318340"/>
                    <a:pt x="1969770" y="1311990"/>
                    <a:pt x="1964690" y="1305640"/>
                  </a:cubicBezTo>
                  <a:cubicBezTo>
                    <a:pt x="1964690" y="1304370"/>
                    <a:pt x="1963420" y="1304370"/>
                    <a:pt x="1963420" y="1303100"/>
                  </a:cubicBezTo>
                  <a:cubicBezTo>
                    <a:pt x="1960880" y="1294210"/>
                    <a:pt x="1959610" y="1286590"/>
                    <a:pt x="1957070" y="1277700"/>
                  </a:cubicBezTo>
                  <a:cubicBezTo>
                    <a:pt x="1955800" y="1272620"/>
                    <a:pt x="1953260" y="1268810"/>
                    <a:pt x="1951990" y="1263730"/>
                  </a:cubicBezTo>
                  <a:cubicBezTo>
                    <a:pt x="1950720" y="1259920"/>
                    <a:pt x="1950720" y="1257380"/>
                    <a:pt x="1949450" y="1253570"/>
                  </a:cubicBezTo>
                  <a:lnTo>
                    <a:pt x="1949450" y="1240870"/>
                  </a:lnTo>
                  <a:cubicBezTo>
                    <a:pt x="1949450" y="1238330"/>
                    <a:pt x="1949450" y="1234520"/>
                    <a:pt x="1948180" y="1231980"/>
                  </a:cubicBezTo>
                  <a:cubicBezTo>
                    <a:pt x="1945640" y="1230710"/>
                    <a:pt x="1941830" y="1228170"/>
                    <a:pt x="1941830" y="1226900"/>
                  </a:cubicBezTo>
                  <a:cubicBezTo>
                    <a:pt x="1941830" y="1223090"/>
                    <a:pt x="1944370" y="1220550"/>
                    <a:pt x="1945640" y="1216740"/>
                  </a:cubicBezTo>
                  <a:cubicBezTo>
                    <a:pt x="1945640" y="1215470"/>
                    <a:pt x="1946910" y="1215470"/>
                    <a:pt x="1948180" y="1215470"/>
                  </a:cubicBezTo>
                  <a:cubicBezTo>
                    <a:pt x="1953260" y="1210390"/>
                    <a:pt x="1959610" y="1206580"/>
                    <a:pt x="1964690" y="1201500"/>
                  </a:cubicBezTo>
                  <a:cubicBezTo>
                    <a:pt x="1971040" y="1195150"/>
                    <a:pt x="1971040" y="1188800"/>
                    <a:pt x="1967230" y="1184990"/>
                  </a:cubicBezTo>
                  <a:cubicBezTo>
                    <a:pt x="1962150" y="1178640"/>
                    <a:pt x="1958340" y="1173560"/>
                    <a:pt x="1960880" y="1164670"/>
                  </a:cubicBezTo>
                  <a:cubicBezTo>
                    <a:pt x="1960880" y="1163400"/>
                    <a:pt x="1962150" y="1160860"/>
                    <a:pt x="1960880" y="1159590"/>
                  </a:cubicBezTo>
                  <a:cubicBezTo>
                    <a:pt x="1958340" y="1153240"/>
                    <a:pt x="1955800" y="1145620"/>
                    <a:pt x="1951990" y="1139270"/>
                  </a:cubicBezTo>
                  <a:cubicBezTo>
                    <a:pt x="1950720" y="1135460"/>
                    <a:pt x="1950720" y="1130380"/>
                    <a:pt x="1948180" y="1129110"/>
                  </a:cubicBezTo>
                  <a:cubicBezTo>
                    <a:pt x="1940560" y="1125300"/>
                    <a:pt x="1936750" y="1118950"/>
                    <a:pt x="1931670" y="1112600"/>
                  </a:cubicBezTo>
                  <a:cubicBezTo>
                    <a:pt x="1927860" y="1108790"/>
                    <a:pt x="1922780" y="1104980"/>
                    <a:pt x="1921510" y="1101170"/>
                  </a:cubicBezTo>
                  <a:cubicBezTo>
                    <a:pt x="1918970" y="1092280"/>
                    <a:pt x="1911350" y="1085930"/>
                    <a:pt x="1906270" y="1078310"/>
                  </a:cubicBezTo>
                  <a:cubicBezTo>
                    <a:pt x="1902460" y="1071960"/>
                    <a:pt x="1894840" y="1068150"/>
                    <a:pt x="1893570" y="1061800"/>
                  </a:cubicBezTo>
                  <a:cubicBezTo>
                    <a:pt x="1891030" y="1051640"/>
                    <a:pt x="1884680" y="1044020"/>
                    <a:pt x="1878330" y="1035130"/>
                  </a:cubicBezTo>
                  <a:cubicBezTo>
                    <a:pt x="1874520" y="1030050"/>
                    <a:pt x="1871980" y="1023700"/>
                    <a:pt x="1873250" y="1017350"/>
                  </a:cubicBezTo>
                  <a:cubicBezTo>
                    <a:pt x="1874520" y="1013540"/>
                    <a:pt x="1873250" y="1008460"/>
                    <a:pt x="1871980" y="1005920"/>
                  </a:cubicBezTo>
                  <a:cubicBezTo>
                    <a:pt x="1869440" y="1000840"/>
                    <a:pt x="1865630" y="995760"/>
                    <a:pt x="1863090" y="990680"/>
                  </a:cubicBezTo>
                  <a:cubicBezTo>
                    <a:pt x="1860550" y="986870"/>
                    <a:pt x="1858010" y="983060"/>
                    <a:pt x="1858010" y="979250"/>
                  </a:cubicBezTo>
                  <a:cubicBezTo>
                    <a:pt x="1856740" y="966550"/>
                    <a:pt x="1854200" y="956390"/>
                    <a:pt x="1841500" y="950040"/>
                  </a:cubicBezTo>
                  <a:cubicBezTo>
                    <a:pt x="1836420" y="947500"/>
                    <a:pt x="1830070" y="934800"/>
                    <a:pt x="1832610" y="929720"/>
                  </a:cubicBezTo>
                  <a:cubicBezTo>
                    <a:pt x="1836420" y="920830"/>
                    <a:pt x="1833880" y="914480"/>
                    <a:pt x="1826260" y="909400"/>
                  </a:cubicBezTo>
                  <a:cubicBezTo>
                    <a:pt x="1822450" y="905590"/>
                    <a:pt x="1823720" y="900510"/>
                    <a:pt x="1826260" y="896700"/>
                  </a:cubicBezTo>
                  <a:cubicBezTo>
                    <a:pt x="1828800" y="894160"/>
                    <a:pt x="1830070" y="891620"/>
                    <a:pt x="1830070" y="889080"/>
                  </a:cubicBezTo>
                  <a:cubicBezTo>
                    <a:pt x="1831340" y="880190"/>
                    <a:pt x="1830070" y="870030"/>
                    <a:pt x="1831340" y="861140"/>
                  </a:cubicBezTo>
                  <a:cubicBezTo>
                    <a:pt x="1832610" y="853520"/>
                    <a:pt x="1830070" y="845900"/>
                    <a:pt x="1824990" y="840820"/>
                  </a:cubicBezTo>
                  <a:cubicBezTo>
                    <a:pt x="1819910" y="835740"/>
                    <a:pt x="1819910" y="831930"/>
                    <a:pt x="1822450" y="824310"/>
                  </a:cubicBezTo>
                  <a:cubicBezTo>
                    <a:pt x="1824990" y="817960"/>
                    <a:pt x="1831340" y="812880"/>
                    <a:pt x="1830070" y="803990"/>
                  </a:cubicBezTo>
                  <a:cubicBezTo>
                    <a:pt x="1828800" y="796370"/>
                    <a:pt x="1832610" y="787480"/>
                    <a:pt x="1828800" y="778590"/>
                  </a:cubicBezTo>
                  <a:lnTo>
                    <a:pt x="1828800" y="773510"/>
                  </a:lnTo>
                  <a:cubicBezTo>
                    <a:pt x="1831340" y="765890"/>
                    <a:pt x="1832610" y="758270"/>
                    <a:pt x="1838960" y="751920"/>
                  </a:cubicBezTo>
                  <a:cubicBezTo>
                    <a:pt x="1845310" y="744300"/>
                    <a:pt x="1798320" y="743030"/>
                    <a:pt x="1803400" y="735410"/>
                  </a:cubicBezTo>
                  <a:cubicBezTo>
                    <a:pt x="1811020" y="723980"/>
                    <a:pt x="1803400" y="726520"/>
                    <a:pt x="1809750" y="715090"/>
                  </a:cubicBezTo>
                  <a:cubicBezTo>
                    <a:pt x="1813560" y="706200"/>
                    <a:pt x="1799590" y="710010"/>
                    <a:pt x="1802130" y="699850"/>
                  </a:cubicBezTo>
                  <a:cubicBezTo>
                    <a:pt x="1802130" y="698580"/>
                    <a:pt x="1812290" y="683340"/>
                    <a:pt x="1811020" y="683340"/>
                  </a:cubicBezTo>
                  <a:cubicBezTo>
                    <a:pt x="1807210" y="676990"/>
                    <a:pt x="1769110" y="670640"/>
                    <a:pt x="1770380" y="664290"/>
                  </a:cubicBezTo>
                  <a:cubicBezTo>
                    <a:pt x="1774190" y="651590"/>
                    <a:pt x="1771650" y="640160"/>
                    <a:pt x="1766570" y="628730"/>
                  </a:cubicBezTo>
                  <a:cubicBezTo>
                    <a:pt x="1764030" y="622380"/>
                    <a:pt x="1755140" y="612220"/>
                    <a:pt x="1758950" y="607140"/>
                  </a:cubicBezTo>
                  <a:cubicBezTo>
                    <a:pt x="1765300" y="598250"/>
                    <a:pt x="1767840" y="589360"/>
                    <a:pt x="1769110" y="579200"/>
                  </a:cubicBezTo>
                  <a:cubicBezTo>
                    <a:pt x="1769110" y="577930"/>
                    <a:pt x="1770380" y="576660"/>
                    <a:pt x="1771650" y="575390"/>
                  </a:cubicBezTo>
                  <a:cubicBezTo>
                    <a:pt x="1776730" y="571580"/>
                    <a:pt x="1762760" y="553800"/>
                    <a:pt x="1767840" y="549990"/>
                  </a:cubicBezTo>
                  <a:cubicBezTo>
                    <a:pt x="1775460" y="544910"/>
                    <a:pt x="1783080" y="539830"/>
                    <a:pt x="1789430" y="534750"/>
                  </a:cubicBezTo>
                  <a:cubicBezTo>
                    <a:pt x="1791970" y="532210"/>
                    <a:pt x="1793240" y="528400"/>
                    <a:pt x="1795780" y="527130"/>
                  </a:cubicBezTo>
                  <a:cubicBezTo>
                    <a:pt x="1802130" y="525860"/>
                    <a:pt x="1804670" y="523320"/>
                    <a:pt x="1804670" y="516970"/>
                  </a:cubicBezTo>
                  <a:cubicBezTo>
                    <a:pt x="1804670" y="513160"/>
                    <a:pt x="1805940" y="509350"/>
                    <a:pt x="1808480" y="506810"/>
                  </a:cubicBezTo>
                  <a:cubicBezTo>
                    <a:pt x="1812290" y="500460"/>
                    <a:pt x="1816100" y="495380"/>
                    <a:pt x="1819910" y="490300"/>
                  </a:cubicBezTo>
                  <a:cubicBezTo>
                    <a:pt x="1823720" y="483950"/>
                    <a:pt x="1827530" y="477600"/>
                    <a:pt x="1833880" y="475060"/>
                  </a:cubicBezTo>
                  <a:cubicBezTo>
                    <a:pt x="1836420" y="473790"/>
                    <a:pt x="1837690" y="472520"/>
                    <a:pt x="1838960" y="471250"/>
                  </a:cubicBezTo>
                  <a:cubicBezTo>
                    <a:pt x="1844040" y="466170"/>
                    <a:pt x="1847850" y="461090"/>
                    <a:pt x="1852930" y="456010"/>
                  </a:cubicBezTo>
                  <a:cubicBezTo>
                    <a:pt x="1859280" y="448390"/>
                    <a:pt x="1866900" y="442040"/>
                    <a:pt x="1873250" y="434420"/>
                  </a:cubicBezTo>
                  <a:cubicBezTo>
                    <a:pt x="1874520" y="431880"/>
                    <a:pt x="1877060" y="429340"/>
                    <a:pt x="1878330" y="426800"/>
                  </a:cubicBezTo>
                  <a:cubicBezTo>
                    <a:pt x="1880870" y="421720"/>
                    <a:pt x="1883410" y="416640"/>
                    <a:pt x="1887220" y="412830"/>
                  </a:cubicBezTo>
                  <a:cubicBezTo>
                    <a:pt x="1891030" y="409020"/>
                    <a:pt x="1868170" y="391240"/>
                    <a:pt x="1873250" y="388700"/>
                  </a:cubicBezTo>
                  <a:cubicBezTo>
                    <a:pt x="1874520" y="388700"/>
                    <a:pt x="1874520" y="387430"/>
                    <a:pt x="1874520" y="386160"/>
                  </a:cubicBezTo>
                  <a:cubicBezTo>
                    <a:pt x="1880870" y="378540"/>
                    <a:pt x="1878330" y="370920"/>
                    <a:pt x="1875790" y="363300"/>
                  </a:cubicBezTo>
                  <a:cubicBezTo>
                    <a:pt x="1874520" y="360760"/>
                    <a:pt x="1873250" y="358220"/>
                    <a:pt x="1874520" y="356950"/>
                  </a:cubicBezTo>
                  <a:cubicBezTo>
                    <a:pt x="1878330" y="348060"/>
                    <a:pt x="1887220" y="341710"/>
                    <a:pt x="1888490" y="330280"/>
                  </a:cubicBezTo>
                  <a:cubicBezTo>
                    <a:pt x="1888490" y="330280"/>
                    <a:pt x="1888490" y="329010"/>
                    <a:pt x="1889760" y="329010"/>
                  </a:cubicBezTo>
                  <a:cubicBezTo>
                    <a:pt x="1897380" y="326470"/>
                    <a:pt x="1897380" y="318850"/>
                    <a:pt x="1898650" y="312500"/>
                  </a:cubicBezTo>
                  <a:cubicBezTo>
                    <a:pt x="1898650" y="308690"/>
                    <a:pt x="1899920" y="304879"/>
                    <a:pt x="1901190" y="302340"/>
                  </a:cubicBezTo>
                  <a:cubicBezTo>
                    <a:pt x="1905000" y="294719"/>
                    <a:pt x="1910080" y="287100"/>
                    <a:pt x="1912620" y="278210"/>
                  </a:cubicBezTo>
                  <a:cubicBezTo>
                    <a:pt x="1916430" y="266780"/>
                    <a:pt x="1918970" y="255350"/>
                    <a:pt x="1925320" y="246460"/>
                  </a:cubicBezTo>
                  <a:cubicBezTo>
                    <a:pt x="1925320" y="245190"/>
                    <a:pt x="1925320" y="243920"/>
                    <a:pt x="1926590" y="243920"/>
                  </a:cubicBezTo>
                  <a:cubicBezTo>
                    <a:pt x="1929130" y="240110"/>
                    <a:pt x="1930400" y="233760"/>
                    <a:pt x="1934210" y="231220"/>
                  </a:cubicBezTo>
                  <a:cubicBezTo>
                    <a:pt x="1941830" y="227410"/>
                    <a:pt x="1940560" y="217250"/>
                    <a:pt x="1946910" y="212170"/>
                  </a:cubicBezTo>
                  <a:lnTo>
                    <a:pt x="1946910" y="210900"/>
                  </a:lnTo>
                  <a:cubicBezTo>
                    <a:pt x="1946910" y="205820"/>
                    <a:pt x="1948180" y="200740"/>
                    <a:pt x="1948180" y="194390"/>
                  </a:cubicBezTo>
                  <a:cubicBezTo>
                    <a:pt x="1946910" y="191850"/>
                    <a:pt x="1944370" y="188040"/>
                    <a:pt x="1944370" y="185500"/>
                  </a:cubicBezTo>
                  <a:cubicBezTo>
                    <a:pt x="1948180" y="174070"/>
                    <a:pt x="1948180" y="162640"/>
                    <a:pt x="1938020" y="155020"/>
                  </a:cubicBezTo>
                  <a:cubicBezTo>
                    <a:pt x="1936750" y="153750"/>
                    <a:pt x="1936750" y="151210"/>
                    <a:pt x="1936750" y="148670"/>
                  </a:cubicBezTo>
                  <a:lnTo>
                    <a:pt x="1936750" y="138510"/>
                  </a:lnTo>
                  <a:cubicBezTo>
                    <a:pt x="1934210" y="127080"/>
                    <a:pt x="1931670" y="116920"/>
                    <a:pt x="1930400" y="105490"/>
                  </a:cubicBezTo>
                  <a:cubicBezTo>
                    <a:pt x="1929130" y="100410"/>
                    <a:pt x="1931670" y="94060"/>
                    <a:pt x="1932940" y="88979"/>
                  </a:cubicBezTo>
                  <a:cubicBezTo>
                    <a:pt x="1934210" y="83899"/>
                    <a:pt x="1934210" y="78819"/>
                    <a:pt x="1934210" y="73740"/>
                  </a:cubicBezTo>
                  <a:cubicBezTo>
                    <a:pt x="1934210" y="67390"/>
                    <a:pt x="1931670" y="62310"/>
                    <a:pt x="1931670" y="55960"/>
                  </a:cubicBezTo>
                  <a:cubicBezTo>
                    <a:pt x="1930400" y="50880"/>
                    <a:pt x="1930400" y="44530"/>
                    <a:pt x="1929130" y="39450"/>
                  </a:cubicBezTo>
                  <a:cubicBezTo>
                    <a:pt x="1926590" y="28020"/>
                    <a:pt x="1924050" y="17860"/>
                    <a:pt x="1922780" y="6429"/>
                  </a:cubicBezTo>
                  <a:cubicBezTo>
                    <a:pt x="1879600" y="-1191"/>
                    <a:pt x="1828800" y="79"/>
                    <a:pt x="1776730" y="79"/>
                  </a:cubicBezTo>
                  <a:close/>
                </a:path>
              </a:pathLst>
            </a:custGeom>
            <a:blipFill>
              <a:blip r:embed="rId2"/>
              <a:stretch>
                <a:fillRect l="-76547" r="-842"/>
              </a:stretch>
            </a:blipFill>
          </p:spPr>
          <p:txBody>
            <a:bodyPr/>
            <a:lstStyle/>
            <a:p>
              <a:endParaRPr lang="fr-FR"/>
            </a:p>
          </p:txBody>
        </p:sp>
      </p:grpSp>
      <p:grpSp>
        <p:nvGrpSpPr>
          <p:cNvPr id="4" name="Group 4"/>
          <p:cNvGrpSpPr/>
          <p:nvPr/>
        </p:nvGrpSpPr>
        <p:grpSpPr>
          <a:xfrm>
            <a:off x="-373837" y="1443468"/>
            <a:ext cx="10461447" cy="5948083"/>
            <a:chOff x="0" y="0"/>
            <a:chExt cx="13948597" cy="7930777"/>
          </a:xfrm>
        </p:grpSpPr>
        <p:sp>
          <p:nvSpPr>
            <p:cNvPr id="5" name="Freeform 5"/>
            <p:cNvSpPr/>
            <p:nvPr/>
          </p:nvSpPr>
          <p:spPr>
            <a:xfrm>
              <a:off x="4735087" y="1722009"/>
              <a:ext cx="4366425" cy="722445"/>
            </a:xfrm>
            <a:custGeom>
              <a:avLst/>
              <a:gdLst/>
              <a:ahLst/>
              <a:cxnLst/>
              <a:rect l="l" t="t" r="r" b="b"/>
              <a:pathLst>
                <a:path w="4366425" h="722445">
                  <a:moveTo>
                    <a:pt x="0" y="0"/>
                  </a:moveTo>
                  <a:lnTo>
                    <a:pt x="4366424" y="0"/>
                  </a:lnTo>
                  <a:lnTo>
                    <a:pt x="4366424" y="722444"/>
                  </a:lnTo>
                  <a:lnTo>
                    <a:pt x="0" y="7224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fr-FR"/>
            </a:p>
          </p:txBody>
        </p:sp>
        <p:sp>
          <p:nvSpPr>
            <p:cNvPr id="6" name="TextBox 6"/>
            <p:cNvSpPr txBox="1"/>
            <p:nvPr/>
          </p:nvSpPr>
          <p:spPr>
            <a:xfrm>
              <a:off x="1731450" y="-57150"/>
              <a:ext cx="11523301" cy="1507483"/>
            </a:xfrm>
            <a:prstGeom prst="rect">
              <a:avLst/>
            </a:prstGeom>
          </p:spPr>
          <p:txBody>
            <a:bodyPr lIns="0" tIns="0" rIns="0" bIns="0" rtlCol="0" anchor="t">
              <a:spAutoFit/>
            </a:bodyPr>
            <a:lstStyle/>
            <a:p>
              <a:pPr marL="0" lvl="0" indent="0" algn="ctr">
                <a:lnSpc>
                  <a:spcPts val="9143"/>
                </a:lnSpc>
                <a:spcBef>
                  <a:spcPct val="0"/>
                </a:spcBef>
              </a:pPr>
              <a:r>
                <a:rPr lang="en-US" sz="7143">
                  <a:solidFill>
                    <a:srgbClr val="F5AE41"/>
                  </a:solidFill>
                  <a:latin typeface="Feeling Passionate"/>
                  <a:ea typeface="Feeling Passionate"/>
                  <a:cs typeface="Feeling Passionate"/>
                  <a:sym typeface="Feeling Passionate"/>
                </a:rPr>
                <a:t>Nous rejoindre c’est :</a:t>
              </a:r>
            </a:p>
          </p:txBody>
        </p:sp>
        <p:sp>
          <p:nvSpPr>
            <p:cNvPr id="7" name="TextBox 7"/>
            <p:cNvSpPr txBox="1"/>
            <p:nvPr/>
          </p:nvSpPr>
          <p:spPr>
            <a:xfrm>
              <a:off x="0" y="3087604"/>
              <a:ext cx="13948597" cy="4843173"/>
            </a:xfrm>
            <a:prstGeom prst="rect">
              <a:avLst/>
            </a:prstGeom>
          </p:spPr>
          <p:txBody>
            <a:bodyPr lIns="0" tIns="0" rIns="0" bIns="0" rtlCol="0" anchor="t">
              <a:spAutoFit/>
            </a:bodyPr>
            <a:lstStyle/>
            <a:p>
              <a:pPr algn="ctr">
                <a:lnSpc>
                  <a:spcPts val="9113"/>
                </a:lnSpc>
              </a:pPr>
              <a:r>
                <a:rPr lang="en-US" sz="10239" b="1">
                  <a:solidFill>
                    <a:srgbClr val="F9F7F0"/>
                  </a:solidFill>
                  <a:latin typeface="Decalotype Heavy"/>
                  <a:ea typeface="Decalotype Heavy"/>
                  <a:cs typeface="Decalotype Heavy"/>
                  <a:sym typeface="Decalotype Heavy"/>
                </a:rPr>
                <a:t>AGIR </a:t>
              </a:r>
            </a:p>
            <a:p>
              <a:pPr marL="0" lvl="0" indent="0" algn="ctr">
                <a:lnSpc>
                  <a:spcPts val="9113"/>
                </a:lnSpc>
                <a:spcBef>
                  <a:spcPct val="0"/>
                </a:spcBef>
              </a:pPr>
              <a:r>
                <a:rPr lang="en-US" sz="10239" b="1">
                  <a:solidFill>
                    <a:srgbClr val="F9F7F0"/>
                  </a:solidFill>
                  <a:latin typeface="Decalotype Heavy"/>
                  <a:ea typeface="Decalotype Heavy"/>
                  <a:cs typeface="Decalotype Heavy"/>
                  <a:sym typeface="Decalotype Heavy"/>
                </a:rPr>
                <a:t>POUR UN MONDE MEILLEUR</a:t>
              </a:r>
            </a:p>
          </p:txBody>
        </p:sp>
      </p:grpSp>
      <p:sp>
        <p:nvSpPr>
          <p:cNvPr id="8" name="Freeform 8"/>
          <p:cNvSpPr/>
          <p:nvPr/>
        </p:nvSpPr>
        <p:spPr>
          <a:xfrm>
            <a:off x="-1972556" y="6966260"/>
            <a:ext cx="7435833" cy="4045093"/>
          </a:xfrm>
          <a:custGeom>
            <a:avLst/>
            <a:gdLst/>
            <a:ahLst/>
            <a:cxnLst/>
            <a:rect l="l" t="t" r="r" b="b"/>
            <a:pathLst>
              <a:path w="7435833" h="4045093">
                <a:moveTo>
                  <a:pt x="0" y="0"/>
                </a:moveTo>
                <a:lnTo>
                  <a:pt x="7435834" y="0"/>
                </a:lnTo>
                <a:lnTo>
                  <a:pt x="7435834" y="4045093"/>
                </a:lnTo>
                <a:lnTo>
                  <a:pt x="0" y="4045093"/>
                </a:lnTo>
                <a:lnTo>
                  <a:pt x="0" y="0"/>
                </a:lnTo>
                <a:close/>
              </a:path>
            </a:pathLst>
          </a:custGeom>
          <a:blipFill>
            <a:blip r:embed="rId5"/>
            <a:stretch>
              <a:fillRect/>
            </a:stretch>
          </a:blipFill>
        </p:spPr>
        <p:txBody>
          <a:bodyPr/>
          <a:lstStyle/>
          <a:p>
            <a:endParaRPr lang="fr-F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1778</Words>
  <Application>Microsoft Office PowerPoint</Application>
  <PresentationFormat>Personnalisé</PresentationFormat>
  <Paragraphs>226</Paragraphs>
  <Slides>54</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54</vt:i4>
      </vt:variant>
    </vt:vector>
  </HeadingPairs>
  <TitlesOfParts>
    <vt:vector size="68" baseType="lpstr">
      <vt:lpstr>Open Sans 2</vt:lpstr>
      <vt:lpstr>Feeling Passionate</vt:lpstr>
      <vt:lpstr>Open Sans 1 Bold</vt:lpstr>
      <vt:lpstr>Open Sans 1 Bold Italics</vt:lpstr>
      <vt:lpstr>Another Shabby</vt:lpstr>
      <vt:lpstr>Another Shabby Bold</vt:lpstr>
      <vt:lpstr>Calibri</vt:lpstr>
      <vt:lpstr>Open Sans 1 Italics</vt:lpstr>
      <vt:lpstr>Arial</vt:lpstr>
      <vt:lpstr>Open Sans 2 Bold</vt:lpstr>
      <vt:lpstr>Open Sans 1</vt:lpstr>
      <vt:lpstr>Decalotype Heavy</vt:lpstr>
      <vt:lpstr>Anton</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club Beaulieu Côte d'Azur</dc:title>
  <cp:lastModifiedBy>Ludovic Hubler</cp:lastModifiedBy>
  <cp:revision>2</cp:revision>
  <dcterms:created xsi:type="dcterms:W3CDTF">2006-08-16T00:00:00Z</dcterms:created>
  <dcterms:modified xsi:type="dcterms:W3CDTF">2026-03-16T17:20:40Z</dcterms:modified>
  <dc:identifier>DAHEG5stby4</dc:identifier>
</cp:coreProperties>
</file>